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Roboto" charset="0"/>
      <p:regular r:id="rId33"/>
      <p:bold r:id="rId34"/>
      <p:italic r:id="rId35"/>
      <p:boldItalic r:id="rId36"/>
    </p:embeddedFont>
    <p:embeddedFont>
      <p:font typeface="Roboto Medium" charset="0"/>
      <p:regular r:id="rId37"/>
      <p:bold r:id="rId38"/>
      <p:italic r:id="rId39"/>
      <p:boldItalic r:id="rId40"/>
    </p:embeddedFont>
    <p:embeddedFont>
      <p:font typeface="Roboto Thin" charset="0"/>
      <p:regular r:id="rId41"/>
      <p:bold r:id="rId42"/>
      <p:italic r:id="rId43"/>
      <p:boldItalic r:id="rId44"/>
    </p:embeddedFont>
    <p:embeddedFont>
      <p:font typeface="Pacifico"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E39CAE87-A786-482B-B538-C44467CEB022}">
  <a:tblStyle styleId="{E39CAE87-A786-482B-B538-C44467CEB0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594"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fde482da41_0_3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fde482da41_0_3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9dae0bbf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e9dae0bbf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e9dae0bbf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e9dae0bbf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de482da41_0_1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de482da41_0_1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9dae0bbf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e9dae0bbf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e9dae0bbf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e9dae0bbf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fde482da41_0_3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fde482da41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fde482da41_0_1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fde482da41_0_1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fde482da4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fde482da4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e9dae0bbf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e9dae0bbf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a3c89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fde482da41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fde482da41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fde482da41_0_2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fde482da41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e9dae0bbf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e9dae0bbf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fde482da41_0_3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fde482da41_0_3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fde482da41_2_1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de482da41_2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038addeea4_1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038addeea4_1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fde482da41_0_3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fde482da41_0_3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e9dae0bb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e9dae0bb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e9dae0bbf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e9dae0bbf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fde482da41_0_3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fde482da41_0_3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f880c28a5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f880c28a5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c6fa3c898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f880c28a5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f880c28a5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fde482da41_2_1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fde482da41_2_1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fde482da41_0_3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fde482da41_0_3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9dae0bbf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e9dae0bb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fde482da41_0_3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fde482da41_0_3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fde482da41_0_3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fde482da41_0_3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fKixe8uSD-BWt12Avw2gKd-V8bsL5Z1W"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Po-TIoCICu19T5NoV5g8KOGxkDgoCHpr/view?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s://jmcauley.ucsd.edu/data/amazo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lJR6Z-aVCFMAfWahGd641K07YotejmEE"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5DkEoUvvsmjbdSMJq0P88x2uI0KsCkic"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0"/>
            <a:ext cx="8520600" cy="205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l" rtl="0">
              <a:spcBef>
                <a:spcPts val="0"/>
              </a:spcBef>
              <a:spcAft>
                <a:spcPts val="0"/>
              </a:spcAft>
              <a:buNone/>
            </a:pPr>
            <a:r>
              <a:rPr lang="en" sz="3300" b="1" dirty="0">
                <a:latin typeface="Times New Roman"/>
                <a:ea typeface="Times New Roman"/>
                <a:cs typeface="Times New Roman"/>
                <a:sym typeface="Times New Roman"/>
              </a:rPr>
              <a:t>               </a:t>
            </a:r>
            <a:r>
              <a:rPr lang="en" sz="3300" b="1" dirty="0" smtClean="0">
                <a:latin typeface="Times New Roman"/>
                <a:ea typeface="Times New Roman"/>
                <a:cs typeface="Times New Roman"/>
                <a:sym typeface="Times New Roman"/>
              </a:rPr>
              <a:t>  Capstone </a:t>
            </a:r>
            <a:r>
              <a:rPr lang="en" sz="3300" b="1" dirty="0">
                <a:latin typeface="Times New Roman"/>
                <a:ea typeface="Times New Roman"/>
                <a:cs typeface="Times New Roman"/>
                <a:sym typeface="Times New Roman"/>
              </a:rPr>
              <a:t>Project Report</a:t>
            </a:r>
            <a:r>
              <a:rPr lang="en" b="1" dirty="0">
                <a:latin typeface="Times New Roman"/>
                <a:ea typeface="Times New Roman"/>
                <a:cs typeface="Times New Roman"/>
                <a:sym typeface="Times New Roman"/>
              </a:rPr>
              <a:t/>
            </a:r>
            <a:br>
              <a:rPr lang="en" b="1" dirty="0">
                <a:latin typeface="Times New Roman"/>
                <a:ea typeface="Times New Roman"/>
                <a:cs typeface="Times New Roman"/>
                <a:sym typeface="Times New Roman"/>
              </a:rPr>
            </a:br>
            <a:r>
              <a:rPr lang="en" b="1" dirty="0">
                <a:latin typeface="Times New Roman"/>
                <a:ea typeface="Times New Roman"/>
                <a:cs typeface="Times New Roman"/>
                <a:sym typeface="Times New Roman"/>
              </a:rPr>
              <a:t>         </a:t>
            </a:r>
            <a:r>
              <a:rPr lang="en" sz="3000" b="1" dirty="0">
                <a:latin typeface="Times New Roman"/>
                <a:ea typeface="Times New Roman"/>
                <a:cs typeface="Times New Roman"/>
                <a:sym typeface="Times New Roman"/>
              </a:rPr>
              <a:t>Amazon Product Review Analysis</a:t>
            </a:r>
            <a:endParaRPr sz="3000" b="1" dirty="0">
              <a:latin typeface="Times New Roman"/>
              <a:ea typeface="Times New Roman"/>
              <a:cs typeface="Times New Roman"/>
              <a:sym typeface="Times New Roman"/>
            </a:endParaRPr>
          </a:p>
          <a:p>
            <a:pPr marL="0" lvl="0" indent="0" algn="ctr" rtl="0">
              <a:spcBef>
                <a:spcPts val="0"/>
              </a:spcBef>
              <a:spcAft>
                <a:spcPts val="0"/>
              </a:spcAft>
              <a:buNone/>
            </a:pPr>
            <a:r>
              <a:rPr lang="en" sz="2700" b="1" dirty="0">
                <a:latin typeface="Times New Roman"/>
                <a:ea typeface="Times New Roman"/>
                <a:cs typeface="Times New Roman"/>
                <a:sym typeface="Times New Roman"/>
              </a:rPr>
              <a:t>Prime Pantry Data</a:t>
            </a:r>
            <a:endParaRPr sz="2700" b="1" dirty="0">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311700" y="2571750"/>
            <a:ext cx="8520600" cy="2076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900" dirty="0">
                <a:latin typeface="Times New Roman"/>
                <a:ea typeface="Times New Roman"/>
                <a:cs typeface="Times New Roman"/>
                <a:sym typeface="Times New Roman"/>
              </a:rPr>
              <a:t>                                                     </a:t>
            </a:r>
            <a:r>
              <a:rPr lang="en" sz="1900" dirty="0" smtClean="0">
                <a:latin typeface="Times New Roman"/>
                <a:ea typeface="Times New Roman"/>
                <a:cs typeface="Times New Roman"/>
                <a:sym typeface="Times New Roman"/>
              </a:rPr>
              <a:t>     </a:t>
            </a:r>
            <a:r>
              <a:rPr lang="en" sz="2000" dirty="0" smtClean="0">
                <a:solidFill>
                  <a:schemeClr val="dk1"/>
                </a:solidFill>
                <a:latin typeface="Times New Roman"/>
                <a:ea typeface="Times New Roman"/>
                <a:cs typeface="Times New Roman"/>
                <a:sym typeface="Times New Roman"/>
              </a:rPr>
              <a:t>Under </a:t>
            </a:r>
            <a:r>
              <a:rPr lang="en" sz="2000" dirty="0">
                <a:solidFill>
                  <a:schemeClr val="dk1"/>
                </a:solidFill>
                <a:latin typeface="Times New Roman"/>
                <a:ea typeface="Times New Roman"/>
                <a:cs typeface="Times New Roman"/>
                <a:sym typeface="Times New Roman"/>
              </a:rPr>
              <a:t>Guidance Of</a:t>
            </a: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                                                      </a:t>
            </a:r>
            <a:r>
              <a:rPr lang="en" sz="2000" dirty="0" smtClean="0">
                <a:solidFill>
                  <a:schemeClr val="dk1"/>
                </a:solidFill>
                <a:latin typeface="Times New Roman"/>
                <a:ea typeface="Times New Roman"/>
                <a:cs typeface="Times New Roman"/>
                <a:sym typeface="Times New Roman"/>
              </a:rPr>
              <a:t>   Dr</a:t>
            </a:r>
            <a:r>
              <a:rPr lang="en" sz="2000" dirty="0">
                <a:solidFill>
                  <a:schemeClr val="dk1"/>
                </a:solidFill>
                <a:latin typeface="Times New Roman"/>
                <a:ea typeface="Times New Roman"/>
                <a:cs typeface="Times New Roman"/>
                <a:sym typeface="Times New Roman"/>
              </a:rPr>
              <a:t>. Amit Kumar</a:t>
            </a: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900" dirty="0">
                <a:solidFill>
                  <a:schemeClr val="dk1"/>
                </a:solidFill>
                <a:latin typeface="Times New Roman"/>
                <a:ea typeface="Times New Roman"/>
                <a:cs typeface="Times New Roman"/>
                <a:sym typeface="Times New Roman"/>
              </a:rPr>
              <a:t>Presented By : </a:t>
            </a:r>
            <a:endParaRPr sz="1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900" dirty="0">
                <a:solidFill>
                  <a:schemeClr val="dk1"/>
                </a:solidFill>
                <a:latin typeface="Times New Roman"/>
                <a:ea typeface="Times New Roman"/>
                <a:cs typeface="Times New Roman"/>
                <a:sym typeface="Times New Roman"/>
              </a:rPr>
              <a:t>Sania Inamdar       Subhranil Mondal       Tejaswini Dhangar      Yash Singh </a:t>
            </a:r>
            <a:r>
              <a:rPr lang="en" dirty="0"/>
              <a:t>                                                                        </a:t>
            </a:r>
            <a:endParaRPr dirty="0"/>
          </a:p>
        </p:txBody>
      </p:sp>
      <p:sp>
        <p:nvSpPr>
          <p:cNvPr id="56" name="Google Shape;56;p13"/>
          <p:cNvSpPr/>
          <p:nvPr/>
        </p:nvSpPr>
        <p:spPr>
          <a:xfrm>
            <a:off x="1693618" y="4181183"/>
            <a:ext cx="111000" cy="118500"/>
          </a:xfrm>
          <a:prstGeom prst="flowChartConnector">
            <a:avLst/>
          </a:pr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3520099" y="4187668"/>
            <a:ext cx="111000" cy="118500"/>
          </a:xfrm>
          <a:prstGeom prst="flowChartConnector">
            <a:avLst/>
          </a:pr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11431" y="4200638"/>
            <a:ext cx="111000" cy="118500"/>
          </a:xfrm>
          <a:prstGeom prst="flowChartConnector">
            <a:avLst/>
          </a:pr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200700" y="1046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Classification Analysis</a:t>
            </a:r>
            <a:endParaRPr b="1">
              <a:latin typeface="Times New Roman"/>
              <a:ea typeface="Times New Roman"/>
              <a:cs typeface="Times New Roman"/>
              <a:sym typeface="Times New Roman"/>
            </a:endParaRPr>
          </a:p>
        </p:txBody>
      </p:sp>
      <p:sp>
        <p:nvSpPr>
          <p:cNvPr id="165" name="Google Shape;165;p22"/>
          <p:cNvSpPr txBox="1">
            <a:spLocks noGrp="1"/>
          </p:cNvSpPr>
          <p:nvPr>
            <p:ph type="body" idx="1"/>
          </p:nvPr>
        </p:nvSpPr>
        <p:spPr>
          <a:xfrm>
            <a:off x="145200" y="792088"/>
            <a:ext cx="8631600" cy="42108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447" b="1">
                <a:solidFill>
                  <a:schemeClr val="dk1"/>
                </a:solidFill>
                <a:highlight>
                  <a:schemeClr val="lt1"/>
                </a:highlight>
                <a:latin typeface="Times New Roman"/>
                <a:ea typeface="Times New Roman"/>
                <a:cs typeface="Times New Roman"/>
                <a:sym typeface="Times New Roman"/>
              </a:rPr>
              <a:t>Objective: </a:t>
            </a:r>
            <a:r>
              <a:rPr lang="en" sz="1447">
                <a:solidFill>
                  <a:schemeClr val="dk1"/>
                </a:solidFill>
                <a:highlight>
                  <a:schemeClr val="lt1"/>
                </a:highlight>
                <a:latin typeface="Times New Roman"/>
                <a:ea typeface="Times New Roman"/>
                <a:cs typeface="Times New Roman"/>
                <a:sym typeface="Times New Roman"/>
              </a:rPr>
              <a:t>To build best supervised ML model to predict the sentiments of unseen reviews.</a:t>
            </a:r>
            <a:endParaRPr sz="1447">
              <a:solidFill>
                <a:schemeClr val="dk1"/>
              </a:solidFill>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l" rtl="0">
              <a:spcBef>
                <a:spcPts val="1200"/>
              </a:spcBef>
              <a:spcAft>
                <a:spcPts val="1200"/>
              </a:spcAft>
              <a:buClr>
                <a:schemeClr val="dk1"/>
              </a:buClr>
              <a:buSzPts val="1100"/>
              <a:buFont typeface="Arial"/>
              <a:buNone/>
            </a:pPr>
            <a:r>
              <a:rPr lang="en" sz="1343" u="sng">
                <a:solidFill>
                  <a:schemeClr val="accent5"/>
                </a:solidFill>
                <a:highlight>
                  <a:schemeClr val="lt1"/>
                </a:highlight>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Classification Analysis</a:t>
            </a:r>
            <a:endParaRPr sz="1447">
              <a:highlight>
                <a:schemeClr val="lt1"/>
              </a:highlight>
              <a:latin typeface="Times New Roman"/>
              <a:ea typeface="Times New Roman"/>
              <a:cs typeface="Times New Roman"/>
              <a:sym typeface="Times New Roman"/>
            </a:endParaRPr>
          </a:p>
        </p:txBody>
      </p:sp>
      <p:sp>
        <p:nvSpPr>
          <p:cNvPr id="166" name="Google Shape;166;p22"/>
          <p:cNvSpPr/>
          <p:nvPr/>
        </p:nvSpPr>
        <p:spPr>
          <a:xfrm>
            <a:off x="1662920"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22"/>
          <p:cNvGrpSpPr/>
          <p:nvPr/>
        </p:nvGrpSpPr>
        <p:grpSpPr>
          <a:xfrm>
            <a:off x="519875" y="1948510"/>
            <a:ext cx="1310403" cy="1897975"/>
            <a:chOff x="519875" y="1948510"/>
            <a:chExt cx="1310403" cy="1897975"/>
          </a:xfrm>
        </p:grpSpPr>
        <p:sp>
          <p:nvSpPr>
            <p:cNvPr id="168" name="Google Shape;168;p22"/>
            <p:cNvSpPr/>
            <p:nvPr/>
          </p:nvSpPr>
          <p:spPr>
            <a:xfrm>
              <a:off x="877947"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txBox="1"/>
            <p:nvPr/>
          </p:nvSpPr>
          <p:spPr>
            <a:xfrm>
              <a:off x="95669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1</a:t>
              </a:r>
              <a:endParaRPr sz="800" b="1">
                <a:solidFill>
                  <a:srgbClr val="A72A1E"/>
                </a:solidFill>
                <a:latin typeface="Roboto"/>
                <a:ea typeface="Roboto"/>
                <a:cs typeface="Roboto"/>
                <a:sym typeface="Roboto"/>
              </a:endParaRPr>
            </a:p>
          </p:txBody>
        </p:sp>
        <p:sp>
          <p:nvSpPr>
            <p:cNvPr id="170" name="Google Shape;170;p22"/>
            <p:cNvSpPr txBox="1"/>
            <p:nvPr/>
          </p:nvSpPr>
          <p:spPr>
            <a:xfrm>
              <a:off x="519878"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Gathering Data</a:t>
              </a:r>
              <a:endParaRPr sz="1000" b="1">
                <a:solidFill>
                  <a:srgbClr val="A72A1E"/>
                </a:solidFill>
                <a:latin typeface="Roboto"/>
                <a:ea typeface="Roboto"/>
                <a:cs typeface="Roboto"/>
                <a:sym typeface="Roboto"/>
              </a:endParaRPr>
            </a:p>
          </p:txBody>
        </p:sp>
        <p:sp>
          <p:nvSpPr>
            <p:cNvPr id="171" name="Google Shape;171;p22"/>
            <p:cNvSpPr txBox="1"/>
            <p:nvPr/>
          </p:nvSpPr>
          <p:spPr>
            <a:xfrm>
              <a:off x="519875"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Defining target column &amp; Feature column.</a:t>
              </a:r>
              <a:endParaRPr sz="800">
                <a:solidFill>
                  <a:srgbClr val="A72A1E"/>
                </a:solidFill>
                <a:latin typeface="Roboto"/>
                <a:ea typeface="Roboto"/>
                <a:cs typeface="Roboto"/>
                <a:sym typeface="Roboto"/>
              </a:endParaRPr>
            </a:p>
          </p:txBody>
        </p:sp>
      </p:grpSp>
      <p:grpSp>
        <p:nvGrpSpPr>
          <p:cNvPr id="172" name="Google Shape;172;p22"/>
          <p:cNvGrpSpPr/>
          <p:nvPr/>
        </p:nvGrpSpPr>
        <p:grpSpPr>
          <a:xfrm>
            <a:off x="1848940" y="1948510"/>
            <a:ext cx="1310400" cy="1897975"/>
            <a:chOff x="1848940" y="1948510"/>
            <a:chExt cx="1310400" cy="1897975"/>
          </a:xfrm>
        </p:grpSpPr>
        <p:sp>
          <p:nvSpPr>
            <p:cNvPr id="173" name="Google Shape;173;p22"/>
            <p:cNvSpPr/>
            <p:nvPr/>
          </p:nvSpPr>
          <p:spPr>
            <a:xfrm>
              <a:off x="2206990"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txBox="1"/>
            <p:nvPr/>
          </p:nvSpPr>
          <p:spPr>
            <a:xfrm>
              <a:off x="184894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Splitting Data</a:t>
              </a:r>
              <a:endParaRPr sz="1000" b="1">
                <a:solidFill>
                  <a:srgbClr val="A72A1E"/>
                </a:solidFill>
                <a:latin typeface="Roboto"/>
                <a:ea typeface="Roboto"/>
                <a:cs typeface="Roboto"/>
                <a:sym typeface="Roboto"/>
              </a:endParaRPr>
            </a:p>
          </p:txBody>
        </p:sp>
        <p:sp>
          <p:nvSpPr>
            <p:cNvPr id="175" name="Google Shape;175;p22"/>
            <p:cNvSpPr txBox="1"/>
            <p:nvPr/>
          </p:nvSpPr>
          <p:spPr>
            <a:xfrm>
              <a:off x="1848940"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Splitting the data into train test split at 70:30 ratio </a:t>
              </a:r>
              <a:endParaRPr sz="800">
                <a:solidFill>
                  <a:srgbClr val="A72A1E"/>
                </a:solidFill>
                <a:latin typeface="Roboto"/>
                <a:ea typeface="Roboto"/>
                <a:cs typeface="Roboto"/>
                <a:sym typeface="Roboto"/>
              </a:endParaRPr>
            </a:p>
          </p:txBody>
        </p:sp>
        <p:sp>
          <p:nvSpPr>
            <p:cNvPr id="176" name="Google Shape;176;p22"/>
            <p:cNvSpPr txBox="1"/>
            <p:nvPr/>
          </p:nvSpPr>
          <p:spPr>
            <a:xfrm>
              <a:off x="2285740"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2</a:t>
              </a:r>
              <a:endParaRPr sz="800" b="1">
                <a:solidFill>
                  <a:srgbClr val="A72A1E"/>
                </a:solidFill>
                <a:latin typeface="Roboto"/>
                <a:ea typeface="Roboto"/>
                <a:cs typeface="Roboto"/>
                <a:sym typeface="Roboto"/>
              </a:endParaRPr>
            </a:p>
          </p:txBody>
        </p:sp>
      </p:grpSp>
      <p:grpSp>
        <p:nvGrpSpPr>
          <p:cNvPr id="177" name="Google Shape;177;p22"/>
          <p:cNvGrpSpPr/>
          <p:nvPr/>
        </p:nvGrpSpPr>
        <p:grpSpPr>
          <a:xfrm>
            <a:off x="3178034" y="1948510"/>
            <a:ext cx="1359902" cy="1897974"/>
            <a:chOff x="3178034" y="1948510"/>
            <a:chExt cx="1359902" cy="1897974"/>
          </a:xfrm>
        </p:grpSpPr>
        <p:sp>
          <p:nvSpPr>
            <p:cNvPr id="178" name="Google Shape;178;p22"/>
            <p:cNvSpPr/>
            <p:nvPr/>
          </p:nvSpPr>
          <p:spPr>
            <a:xfrm>
              <a:off x="3560827"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txBox="1"/>
            <p:nvPr/>
          </p:nvSpPr>
          <p:spPr>
            <a:xfrm>
              <a:off x="3178034"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Vectorization</a:t>
              </a:r>
              <a:endParaRPr sz="1000" b="1">
                <a:solidFill>
                  <a:srgbClr val="A72A1E"/>
                </a:solidFill>
                <a:latin typeface="Roboto"/>
                <a:ea typeface="Roboto"/>
                <a:cs typeface="Roboto"/>
                <a:sym typeface="Roboto"/>
              </a:endParaRPr>
            </a:p>
          </p:txBody>
        </p:sp>
        <p:sp>
          <p:nvSpPr>
            <p:cNvPr id="180" name="Google Shape;180;p22"/>
            <p:cNvSpPr txBox="1"/>
            <p:nvPr/>
          </p:nvSpPr>
          <p:spPr>
            <a:xfrm>
              <a:off x="3178036" y="3109084"/>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Converting text data into numeric by vectorization methods.</a:t>
              </a:r>
              <a:endParaRPr sz="800">
                <a:solidFill>
                  <a:srgbClr val="A72A1E"/>
                </a:solidFill>
                <a:latin typeface="Roboto"/>
                <a:ea typeface="Roboto"/>
                <a:cs typeface="Roboto"/>
                <a:sym typeface="Roboto"/>
              </a:endParaRPr>
            </a:p>
          </p:txBody>
        </p:sp>
        <p:sp>
          <p:nvSpPr>
            <p:cNvPr id="181" name="Google Shape;181;p22"/>
            <p:cNvSpPr txBox="1"/>
            <p:nvPr/>
          </p:nvSpPr>
          <p:spPr>
            <a:xfrm>
              <a:off x="363957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3</a:t>
              </a:r>
              <a:endParaRPr sz="800" b="1">
                <a:solidFill>
                  <a:srgbClr val="A72A1E"/>
                </a:solidFill>
                <a:latin typeface="Roboto"/>
                <a:ea typeface="Roboto"/>
                <a:cs typeface="Roboto"/>
                <a:sym typeface="Roboto"/>
              </a:endParaRPr>
            </a:p>
          </p:txBody>
        </p:sp>
      </p:grpSp>
      <p:grpSp>
        <p:nvGrpSpPr>
          <p:cNvPr id="182" name="Google Shape;182;p22"/>
          <p:cNvGrpSpPr/>
          <p:nvPr/>
        </p:nvGrpSpPr>
        <p:grpSpPr>
          <a:xfrm>
            <a:off x="4557650" y="1948510"/>
            <a:ext cx="1310403" cy="1897975"/>
            <a:chOff x="4557650" y="1948510"/>
            <a:chExt cx="1310403" cy="1897975"/>
          </a:xfrm>
        </p:grpSpPr>
        <p:sp>
          <p:nvSpPr>
            <p:cNvPr id="183" name="Google Shape;183;p22"/>
            <p:cNvSpPr/>
            <p:nvPr/>
          </p:nvSpPr>
          <p:spPr>
            <a:xfrm>
              <a:off x="4915703"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txBox="1"/>
            <p:nvPr/>
          </p:nvSpPr>
          <p:spPr>
            <a:xfrm>
              <a:off x="455765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Model Building &amp; Evaluation</a:t>
              </a:r>
              <a:endParaRPr sz="1000" b="1">
                <a:solidFill>
                  <a:srgbClr val="A72A1E"/>
                </a:solidFill>
                <a:latin typeface="Roboto"/>
                <a:ea typeface="Roboto"/>
                <a:cs typeface="Roboto"/>
                <a:sym typeface="Roboto"/>
              </a:endParaRPr>
            </a:p>
          </p:txBody>
        </p:sp>
        <p:sp>
          <p:nvSpPr>
            <p:cNvPr id="185" name="Google Shape;185;p22"/>
            <p:cNvSpPr txBox="1"/>
            <p:nvPr/>
          </p:nvSpPr>
          <p:spPr>
            <a:xfrm>
              <a:off x="4557653"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Build 4 model to obtain the best evaluated model for the data</a:t>
              </a:r>
              <a:endParaRPr sz="800">
                <a:solidFill>
                  <a:srgbClr val="A72A1E"/>
                </a:solidFill>
                <a:latin typeface="Roboto"/>
                <a:ea typeface="Roboto"/>
                <a:cs typeface="Roboto"/>
                <a:sym typeface="Roboto"/>
              </a:endParaRPr>
            </a:p>
          </p:txBody>
        </p:sp>
        <p:sp>
          <p:nvSpPr>
            <p:cNvPr id="186" name="Google Shape;186;p22"/>
            <p:cNvSpPr txBox="1"/>
            <p:nvPr/>
          </p:nvSpPr>
          <p:spPr>
            <a:xfrm>
              <a:off x="4994453"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4</a:t>
              </a:r>
              <a:endParaRPr sz="800" b="1">
                <a:solidFill>
                  <a:srgbClr val="A72A1E"/>
                </a:solidFill>
                <a:latin typeface="Roboto"/>
                <a:ea typeface="Roboto"/>
                <a:cs typeface="Roboto"/>
                <a:sym typeface="Roboto"/>
              </a:endParaRPr>
            </a:p>
          </p:txBody>
        </p:sp>
      </p:grpSp>
      <p:grpSp>
        <p:nvGrpSpPr>
          <p:cNvPr id="187" name="Google Shape;187;p22"/>
          <p:cNvGrpSpPr/>
          <p:nvPr/>
        </p:nvGrpSpPr>
        <p:grpSpPr>
          <a:xfrm>
            <a:off x="5887800" y="1948510"/>
            <a:ext cx="1359905" cy="1897975"/>
            <a:chOff x="5887800" y="1948510"/>
            <a:chExt cx="1359905" cy="1897975"/>
          </a:xfrm>
        </p:grpSpPr>
        <p:sp>
          <p:nvSpPr>
            <p:cNvPr id="188" name="Google Shape;188;p22"/>
            <p:cNvSpPr/>
            <p:nvPr/>
          </p:nvSpPr>
          <p:spPr>
            <a:xfrm>
              <a:off x="6270606"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txBox="1"/>
            <p:nvPr/>
          </p:nvSpPr>
          <p:spPr>
            <a:xfrm>
              <a:off x="5887800"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Hyper Parameter Tuning</a:t>
              </a:r>
              <a:endParaRPr sz="1000" b="1">
                <a:solidFill>
                  <a:srgbClr val="A72A1E"/>
                </a:solidFill>
                <a:latin typeface="Roboto"/>
                <a:ea typeface="Roboto"/>
                <a:cs typeface="Roboto"/>
                <a:sym typeface="Roboto"/>
              </a:endParaRPr>
            </a:p>
          </p:txBody>
        </p:sp>
        <p:sp>
          <p:nvSpPr>
            <p:cNvPr id="190" name="Google Shape;190;p22"/>
            <p:cNvSpPr txBox="1"/>
            <p:nvPr/>
          </p:nvSpPr>
          <p:spPr>
            <a:xfrm>
              <a:off x="5887806"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Hyper Parameter Tuning of best model to improve the model performance.</a:t>
              </a:r>
              <a:endParaRPr sz="800">
                <a:solidFill>
                  <a:srgbClr val="A72A1E"/>
                </a:solidFill>
                <a:latin typeface="Roboto"/>
                <a:ea typeface="Roboto"/>
                <a:cs typeface="Roboto"/>
                <a:sym typeface="Roboto"/>
              </a:endParaRPr>
            </a:p>
          </p:txBody>
        </p:sp>
        <p:sp>
          <p:nvSpPr>
            <p:cNvPr id="191" name="Google Shape;191;p22"/>
            <p:cNvSpPr txBox="1"/>
            <p:nvPr/>
          </p:nvSpPr>
          <p:spPr>
            <a:xfrm>
              <a:off x="6349356"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5</a:t>
              </a:r>
              <a:endParaRPr sz="800" b="1">
                <a:solidFill>
                  <a:srgbClr val="A72A1E"/>
                </a:solidFill>
                <a:latin typeface="Roboto"/>
                <a:ea typeface="Roboto"/>
                <a:cs typeface="Roboto"/>
                <a:sym typeface="Roboto"/>
              </a:endParaRPr>
            </a:p>
          </p:txBody>
        </p:sp>
      </p:grpSp>
      <p:grpSp>
        <p:nvGrpSpPr>
          <p:cNvPr id="192" name="Google Shape;192;p22"/>
          <p:cNvGrpSpPr/>
          <p:nvPr/>
        </p:nvGrpSpPr>
        <p:grpSpPr>
          <a:xfrm>
            <a:off x="7264213" y="1948510"/>
            <a:ext cx="1359905" cy="1897975"/>
            <a:chOff x="7264213" y="1948510"/>
            <a:chExt cx="1359905" cy="1897975"/>
          </a:xfrm>
        </p:grpSpPr>
        <p:sp>
          <p:nvSpPr>
            <p:cNvPr id="193" name="Google Shape;193;p22"/>
            <p:cNvSpPr/>
            <p:nvPr/>
          </p:nvSpPr>
          <p:spPr>
            <a:xfrm>
              <a:off x="7647018"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txBox="1"/>
            <p:nvPr/>
          </p:nvSpPr>
          <p:spPr>
            <a:xfrm>
              <a:off x="7264213"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Prediction</a:t>
              </a:r>
              <a:endParaRPr sz="1000" b="1">
                <a:solidFill>
                  <a:srgbClr val="A72A1E"/>
                </a:solidFill>
                <a:latin typeface="Roboto"/>
                <a:ea typeface="Roboto"/>
                <a:cs typeface="Roboto"/>
                <a:sym typeface="Roboto"/>
              </a:endParaRPr>
            </a:p>
          </p:txBody>
        </p:sp>
        <p:sp>
          <p:nvSpPr>
            <p:cNvPr id="195" name="Google Shape;195;p22"/>
            <p:cNvSpPr txBox="1"/>
            <p:nvPr/>
          </p:nvSpPr>
          <p:spPr>
            <a:xfrm>
              <a:off x="7264218"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Predicting the unseen data by best model to observe the performance.</a:t>
              </a:r>
              <a:endParaRPr sz="800">
                <a:solidFill>
                  <a:srgbClr val="A72A1E"/>
                </a:solidFill>
                <a:latin typeface="Roboto"/>
                <a:ea typeface="Roboto"/>
                <a:cs typeface="Roboto"/>
                <a:sym typeface="Roboto"/>
              </a:endParaRPr>
            </a:p>
          </p:txBody>
        </p:sp>
        <p:sp>
          <p:nvSpPr>
            <p:cNvPr id="196" name="Google Shape;196;p22"/>
            <p:cNvSpPr txBox="1"/>
            <p:nvPr/>
          </p:nvSpPr>
          <p:spPr>
            <a:xfrm>
              <a:off x="7725768"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6</a:t>
              </a:r>
              <a:endParaRPr sz="800" b="1">
                <a:solidFill>
                  <a:srgbClr val="A72A1E"/>
                </a:solidFill>
                <a:latin typeface="Roboto"/>
                <a:ea typeface="Roboto"/>
                <a:cs typeface="Roboto"/>
                <a:sym typeface="Roboto"/>
              </a:endParaRPr>
            </a:p>
          </p:txBody>
        </p:sp>
      </p:grpSp>
      <p:sp>
        <p:nvSpPr>
          <p:cNvPr id="197" name="Google Shape;197;p22"/>
          <p:cNvSpPr/>
          <p:nvPr/>
        </p:nvSpPr>
        <p:spPr>
          <a:xfrm>
            <a:off x="3004357"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4358720"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713595"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7079257"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311700" y="8055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500">
                <a:solidFill>
                  <a:schemeClr val="dk1"/>
                </a:solidFill>
                <a:latin typeface="Times New Roman"/>
                <a:ea typeface="Times New Roman"/>
                <a:cs typeface="Times New Roman"/>
                <a:sym typeface="Times New Roman"/>
              </a:rPr>
              <a:t>                              </a:t>
            </a:r>
            <a:r>
              <a:rPr lang="en" sz="2722" b="1">
                <a:solidFill>
                  <a:schemeClr val="dk1"/>
                </a:solidFill>
                <a:latin typeface="Times New Roman"/>
                <a:ea typeface="Times New Roman"/>
                <a:cs typeface="Times New Roman"/>
                <a:sym typeface="Times New Roman"/>
              </a:rPr>
              <a:t>      Classification Models </a:t>
            </a:r>
            <a:endParaRPr sz="2722" b="1">
              <a:solidFill>
                <a:schemeClr val="dk1"/>
              </a:solidFill>
              <a:latin typeface="Times New Roman"/>
              <a:ea typeface="Times New Roman"/>
              <a:cs typeface="Times New Roman"/>
              <a:sym typeface="Times New Roman"/>
            </a:endParaRPr>
          </a:p>
        </p:txBody>
      </p:sp>
      <p:sp>
        <p:nvSpPr>
          <p:cNvPr id="207" name="Google Shape;207;p23"/>
          <p:cNvSpPr txBox="1">
            <a:spLocks noGrp="1"/>
          </p:cNvSpPr>
          <p:nvPr>
            <p:ph type="body" idx="4294967295"/>
          </p:nvPr>
        </p:nvSpPr>
        <p:spPr>
          <a:xfrm>
            <a:off x="643875" y="1036100"/>
            <a:ext cx="5207700" cy="717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endParaRPr sz="1100">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1200">
              <a:highlight>
                <a:srgbClr val="FFFFFF"/>
              </a:highlight>
              <a:latin typeface="Times New Roman"/>
              <a:ea typeface="Times New Roman"/>
              <a:cs typeface="Times New Roman"/>
              <a:sym typeface="Times New Roman"/>
            </a:endParaRPr>
          </a:p>
        </p:txBody>
      </p:sp>
      <p:sp>
        <p:nvSpPr>
          <p:cNvPr id="208" name="Google Shape;208;p23"/>
          <p:cNvSpPr txBox="1">
            <a:spLocks noGrp="1"/>
          </p:cNvSpPr>
          <p:nvPr>
            <p:ph type="body" idx="4294967295"/>
          </p:nvPr>
        </p:nvSpPr>
        <p:spPr>
          <a:xfrm>
            <a:off x="0" y="727250"/>
            <a:ext cx="9095400" cy="4320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47">
                <a:solidFill>
                  <a:schemeClr val="dk1"/>
                </a:solidFill>
                <a:highlight>
                  <a:srgbClr val="FFFFFF"/>
                </a:highlight>
                <a:latin typeface="Times New Roman"/>
                <a:ea typeface="Times New Roman"/>
                <a:cs typeface="Times New Roman"/>
                <a:sym typeface="Times New Roman"/>
              </a:rPr>
              <a:t>Models used for Classification</a:t>
            </a:r>
            <a:endParaRPr sz="1447">
              <a:solidFill>
                <a:schemeClr val="dk1"/>
              </a:solidFill>
              <a:highlight>
                <a:srgbClr val="FFFFFF"/>
              </a:highlight>
              <a:latin typeface="Times New Roman"/>
              <a:ea typeface="Times New Roman"/>
              <a:cs typeface="Times New Roman"/>
              <a:sym typeface="Times New Roman"/>
            </a:endParaRPr>
          </a:p>
          <a:p>
            <a:pPr marL="45720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45720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1343">
              <a:highlight>
                <a:srgbClr val="FFFFFF"/>
              </a:highlight>
              <a:latin typeface="Times New Roman"/>
              <a:ea typeface="Times New Roman"/>
              <a:cs typeface="Times New Roman"/>
              <a:sym typeface="Times New Roman"/>
            </a:endParaRPr>
          </a:p>
        </p:txBody>
      </p:sp>
      <p:grpSp>
        <p:nvGrpSpPr>
          <p:cNvPr id="209" name="Google Shape;209;p23"/>
          <p:cNvGrpSpPr/>
          <p:nvPr/>
        </p:nvGrpSpPr>
        <p:grpSpPr>
          <a:xfrm>
            <a:off x="954572" y="3785494"/>
            <a:ext cx="7185914" cy="677091"/>
            <a:chOff x="1593000" y="2322568"/>
            <a:chExt cx="5957975" cy="643500"/>
          </a:xfrm>
        </p:grpSpPr>
        <p:sp>
          <p:nvSpPr>
            <p:cNvPr id="210" name="Google Shape;210;p2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KNN Classifier</a:t>
              </a:r>
              <a:endParaRPr sz="1000">
                <a:solidFill>
                  <a:srgbClr val="FFFFFF"/>
                </a:solidFill>
                <a:latin typeface="Roboto"/>
                <a:ea typeface="Roboto"/>
                <a:cs typeface="Roboto"/>
                <a:sym typeface="Roboto"/>
              </a:endParaRPr>
            </a:p>
          </p:txBody>
        </p:sp>
        <p:sp>
          <p:nvSpPr>
            <p:cNvPr id="214" name="Google Shape;214;p2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4</a:t>
              </a:r>
              <a:endParaRPr sz="2600">
                <a:solidFill>
                  <a:srgbClr val="FFFFFF"/>
                </a:solidFill>
                <a:latin typeface="Roboto Thin"/>
                <a:ea typeface="Roboto Thin"/>
                <a:cs typeface="Roboto Thin"/>
                <a:sym typeface="Roboto Thin"/>
              </a:endParaRPr>
            </a:p>
          </p:txBody>
        </p:sp>
        <p:sp>
          <p:nvSpPr>
            <p:cNvPr id="216" name="Google Shape;216;p2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KNN is a non-parametric learning algorithm. Non-parametric means there is no assumption for underlying data distribution. </a:t>
              </a:r>
              <a:endParaRPr sz="900">
                <a:solidFill>
                  <a:srgbClr val="A72A1E"/>
                </a:solidFill>
                <a:latin typeface="Times New Roman"/>
                <a:ea typeface="Times New Roman"/>
                <a:cs typeface="Times New Roman"/>
                <a:sym typeface="Times New Roman"/>
              </a:endParaRPr>
            </a:p>
          </p:txBody>
        </p:sp>
      </p:grpSp>
      <p:grpSp>
        <p:nvGrpSpPr>
          <p:cNvPr id="217" name="Google Shape;217;p23"/>
          <p:cNvGrpSpPr/>
          <p:nvPr/>
        </p:nvGrpSpPr>
        <p:grpSpPr>
          <a:xfrm>
            <a:off x="954566" y="2938212"/>
            <a:ext cx="7185914" cy="847296"/>
            <a:chOff x="1593000" y="2322568"/>
            <a:chExt cx="5957975" cy="643500"/>
          </a:xfrm>
        </p:grpSpPr>
        <p:sp>
          <p:nvSpPr>
            <p:cNvPr id="218" name="Google Shape;218;p2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Decision Tree Classifier</a:t>
              </a:r>
              <a:endParaRPr sz="1000">
                <a:solidFill>
                  <a:srgbClr val="FFFFFF"/>
                </a:solidFill>
                <a:latin typeface="Roboto"/>
                <a:ea typeface="Roboto"/>
                <a:cs typeface="Roboto"/>
                <a:sym typeface="Roboto"/>
              </a:endParaRPr>
            </a:p>
          </p:txBody>
        </p:sp>
        <p:sp>
          <p:nvSpPr>
            <p:cNvPr id="222" name="Google Shape;222;p2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3</a:t>
              </a:r>
              <a:endParaRPr sz="2600">
                <a:solidFill>
                  <a:srgbClr val="FFFFFF"/>
                </a:solidFill>
                <a:latin typeface="Roboto Thin"/>
                <a:ea typeface="Roboto Thin"/>
                <a:cs typeface="Roboto Thin"/>
                <a:sym typeface="Roboto Thin"/>
              </a:endParaRPr>
            </a:p>
          </p:txBody>
        </p:sp>
        <p:sp>
          <p:nvSpPr>
            <p:cNvPr id="224" name="Google Shape;224;p2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A decision tree is a flowchart-like tree structure where an internal node represents feature, the branch represents a decision rule, and each leaf node represents the outcome.</a:t>
              </a:r>
              <a:endParaRPr sz="900">
                <a:solidFill>
                  <a:srgbClr val="A72A1E"/>
                </a:solidFill>
                <a:latin typeface="Times New Roman"/>
                <a:ea typeface="Times New Roman"/>
                <a:cs typeface="Times New Roman"/>
                <a:sym typeface="Times New Roman"/>
              </a:endParaRPr>
            </a:p>
          </p:txBody>
        </p:sp>
      </p:grpSp>
      <p:grpSp>
        <p:nvGrpSpPr>
          <p:cNvPr id="225" name="Google Shape;225;p23"/>
          <p:cNvGrpSpPr/>
          <p:nvPr/>
        </p:nvGrpSpPr>
        <p:grpSpPr>
          <a:xfrm>
            <a:off x="954647" y="2054451"/>
            <a:ext cx="7185914" cy="883719"/>
            <a:chOff x="1593000" y="2322568"/>
            <a:chExt cx="5957975" cy="643500"/>
          </a:xfrm>
        </p:grpSpPr>
        <p:sp>
          <p:nvSpPr>
            <p:cNvPr id="226" name="Google Shape;226;p2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Multinomial Naive Bayes</a:t>
              </a:r>
              <a:endParaRPr sz="1000">
                <a:solidFill>
                  <a:srgbClr val="FFFFFF"/>
                </a:solidFill>
                <a:latin typeface="Roboto"/>
                <a:ea typeface="Roboto"/>
                <a:cs typeface="Roboto"/>
                <a:sym typeface="Roboto"/>
              </a:endParaRPr>
            </a:p>
          </p:txBody>
        </p:sp>
        <p:sp>
          <p:nvSpPr>
            <p:cNvPr id="230" name="Google Shape;230;p2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2</a:t>
              </a:r>
              <a:endParaRPr sz="2600">
                <a:solidFill>
                  <a:srgbClr val="FFFFFF"/>
                </a:solidFill>
                <a:latin typeface="Roboto Thin"/>
                <a:ea typeface="Roboto Thin"/>
                <a:cs typeface="Roboto Thin"/>
                <a:sym typeface="Roboto Thin"/>
              </a:endParaRPr>
            </a:p>
          </p:txBody>
        </p:sp>
        <p:sp>
          <p:nvSpPr>
            <p:cNvPr id="232" name="Google Shape;232;p2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Multinomial Naive Bayes algorithm is a probabilistic learning method that is mostly used in NLP. </a:t>
              </a:r>
              <a:endParaRPr sz="900">
                <a:solidFill>
                  <a:srgbClr val="A72A1E"/>
                </a:solidFill>
                <a:latin typeface="Times New Roman"/>
                <a:ea typeface="Times New Roman"/>
                <a:cs typeface="Times New Roman"/>
                <a:sym typeface="Times New Roman"/>
              </a:endParaRPr>
            </a:p>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The algorithm is based on the Bayes theorem and predicts the tag of a text </a:t>
              </a:r>
              <a:endParaRPr sz="200">
                <a:solidFill>
                  <a:srgbClr val="A72A1E"/>
                </a:solidFill>
                <a:latin typeface="Times New Roman"/>
                <a:ea typeface="Times New Roman"/>
                <a:cs typeface="Times New Roman"/>
                <a:sym typeface="Times New Roman"/>
              </a:endParaRPr>
            </a:p>
          </p:txBody>
        </p:sp>
      </p:grpSp>
      <p:grpSp>
        <p:nvGrpSpPr>
          <p:cNvPr id="233" name="Google Shape;233;p23"/>
          <p:cNvGrpSpPr/>
          <p:nvPr/>
        </p:nvGrpSpPr>
        <p:grpSpPr>
          <a:xfrm>
            <a:off x="954572" y="1299736"/>
            <a:ext cx="7185914" cy="754890"/>
            <a:chOff x="1593000" y="2322568"/>
            <a:chExt cx="5957975" cy="643500"/>
          </a:xfrm>
        </p:grpSpPr>
        <p:sp>
          <p:nvSpPr>
            <p:cNvPr id="234" name="Google Shape;234;p2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Logistic Regression</a:t>
              </a:r>
              <a:endParaRPr sz="1000">
                <a:solidFill>
                  <a:srgbClr val="FFFFFF"/>
                </a:solidFill>
                <a:latin typeface="Roboto"/>
                <a:ea typeface="Roboto"/>
                <a:cs typeface="Roboto"/>
                <a:sym typeface="Roboto"/>
              </a:endParaRPr>
            </a:p>
          </p:txBody>
        </p:sp>
        <p:sp>
          <p:nvSpPr>
            <p:cNvPr id="238" name="Google Shape;238;p2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1</a:t>
              </a:r>
              <a:endParaRPr sz="2600">
                <a:solidFill>
                  <a:srgbClr val="FFFFFF"/>
                </a:solidFill>
                <a:latin typeface="Roboto Thin"/>
                <a:ea typeface="Roboto Thin"/>
                <a:cs typeface="Roboto Thin"/>
                <a:sym typeface="Roboto Thin"/>
              </a:endParaRPr>
            </a:p>
          </p:txBody>
        </p:sp>
        <p:sp>
          <p:nvSpPr>
            <p:cNvPr id="240" name="Google Shape;240;p2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Logistic regression is a statistical method for predicting binary classes.</a:t>
              </a:r>
              <a:endParaRPr sz="900">
                <a:solidFill>
                  <a:srgbClr val="A72A1E"/>
                </a:solidFill>
                <a:latin typeface="Times New Roman"/>
                <a:ea typeface="Times New Roman"/>
                <a:cs typeface="Times New Roman"/>
                <a:sym typeface="Times New Roman"/>
              </a:endParaRPr>
            </a:p>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It computes the probability of an event occurrence.</a:t>
              </a:r>
              <a:endParaRPr sz="200">
                <a:solidFill>
                  <a:srgbClr val="A72A1E"/>
                </a:solidFill>
                <a:latin typeface="Times New Roman"/>
                <a:ea typeface="Times New Roman"/>
                <a:cs typeface="Times New Roman"/>
                <a:sym typeface="Times New Roman"/>
              </a:endParaRPr>
            </a:p>
          </p:txBody>
        </p:sp>
      </p:grpSp>
      <p:sp>
        <p:nvSpPr>
          <p:cNvPr id="241" name="Google Shape;24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4"/>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sz="22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                                     </a:t>
            </a:r>
            <a:r>
              <a:rPr lang="en" sz="2400" b="1">
                <a:solidFill>
                  <a:schemeClr val="dk1"/>
                </a:solidFill>
                <a:latin typeface="Times New Roman"/>
                <a:ea typeface="Times New Roman"/>
                <a:cs typeface="Times New Roman"/>
                <a:sym typeface="Times New Roman"/>
              </a:rPr>
              <a:t>Model Summary</a:t>
            </a:r>
            <a:endParaRPr sz="2400" b="1">
              <a:solidFill>
                <a:schemeClr val="dk1"/>
              </a:solidFill>
              <a:latin typeface="Times New Roman"/>
              <a:ea typeface="Times New Roman"/>
              <a:cs typeface="Times New Roman"/>
              <a:sym typeface="Times New Roman"/>
            </a:endParaRPr>
          </a:p>
        </p:txBody>
      </p:sp>
      <p:sp>
        <p:nvSpPr>
          <p:cNvPr id="247" name="Google Shape;247;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300" b="1">
                <a:solidFill>
                  <a:schemeClr val="dk1"/>
                </a:solidFill>
                <a:latin typeface="Times New Roman"/>
                <a:ea typeface="Times New Roman"/>
                <a:cs typeface="Times New Roman"/>
                <a:sym typeface="Times New Roman"/>
              </a:rPr>
              <a:t>Vectorization Techniques Used:</a:t>
            </a:r>
            <a:endParaRPr sz="1300" b="1">
              <a:solidFill>
                <a:schemeClr val="dk1"/>
              </a:solidFill>
              <a:latin typeface="Times New Roman"/>
              <a:ea typeface="Times New Roman"/>
              <a:cs typeface="Times New Roman"/>
              <a:sym typeface="Times New Roman"/>
            </a:endParaRPr>
          </a:p>
          <a:p>
            <a:pPr marL="457200" lvl="0" indent="-304800" algn="l" rtl="0">
              <a:spcBef>
                <a:spcPts val="1200"/>
              </a:spcBef>
              <a:spcAft>
                <a:spcPts val="0"/>
              </a:spcAft>
              <a:buClr>
                <a:schemeClr val="dk1"/>
              </a:buClr>
              <a:buSzPts val="1200"/>
              <a:buFont typeface="Times New Roman"/>
              <a:buAutoNum type="arabicPeriod"/>
            </a:pPr>
            <a:r>
              <a:rPr lang="en" sz="1200" b="1">
                <a:solidFill>
                  <a:schemeClr val="dk1"/>
                </a:solidFill>
                <a:latin typeface="Times New Roman"/>
                <a:ea typeface="Times New Roman"/>
                <a:cs typeface="Times New Roman"/>
                <a:sym typeface="Times New Roman"/>
              </a:rPr>
              <a:t>Bag Of Words:</a:t>
            </a:r>
            <a:r>
              <a:rPr lang="en" sz="1200">
                <a:solidFill>
                  <a:schemeClr val="dk1"/>
                </a:solidFill>
                <a:latin typeface="Times New Roman"/>
                <a:ea typeface="Times New Roman"/>
                <a:cs typeface="Times New Roman"/>
                <a:sym typeface="Times New Roman"/>
              </a:rPr>
              <a:t> Bag of words counts the occurrence of each words but doesn’t preserve the order of the sentence.</a:t>
            </a: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AutoNum type="arabicPeriod"/>
            </a:pPr>
            <a:r>
              <a:rPr lang="en" sz="1200" b="1">
                <a:solidFill>
                  <a:schemeClr val="dk1"/>
                </a:solidFill>
                <a:latin typeface="Times New Roman"/>
                <a:ea typeface="Times New Roman"/>
                <a:cs typeface="Times New Roman"/>
                <a:sym typeface="Times New Roman"/>
              </a:rPr>
              <a:t>Count-Vectoriser:</a:t>
            </a:r>
            <a:r>
              <a:rPr lang="en" sz="1200">
                <a:solidFill>
                  <a:schemeClr val="dk1"/>
                </a:solidFill>
                <a:latin typeface="Times New Roman"/>
                <a:ea typeface="Times New Roman"/>
                <a:cs typeface="Times New Roman"/>
                <a:sym typeface="Times New Roman"/>
              </a:rPr>
              <a:t> </a:t>
            </a:r>
            <a:r>
              <a:rPr lang="en" sz="1200">
                <a:solidFill>
                  <a:schemeClr val="dk1"/>
                </a:solidFill>
                <a:highlight>
                  <a:srgbClr val="FFFFFF"/>
                </a:highlight>
                <a:latin typeface="Times New Roman"/>
                <a:ea typeface="Times New Roman"/>
                <a:cs typeface="Times New Roman"/>
                <a:sym typeface="Times New Roman"/>
              </a:rPr>
              <a:t>It is used to transform a given text into a vector on the basis of the frequency (count) of each word that occurs in the entire text. But it will consider the order of the words.</a:t>
            </a:r>
            <a:endParaRPr sz="1200">
              <a:solidFill>
                <a:schemeClr val="dk1"/>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AutoNum type="arabicPeriod"/>
            </a:pPr>
            <a:r>
              <a:rPr lang="en" sz="1200" b="1">
                <a:solidFill>
                  <a:schemeClr val="dk1"/>
                </a:solidFill>
                <a:highlight>
                  <a:srgbClr val="FFFFFF"/>
                </a:highlight>
                <a:latin typeface="Times New Roman"/>
                <a:ea typeface="Times New Roman"/>
                <a:cs typeface="Times New Roman"/>
                <a:sym typeface="Times New Roman"/>
              </a:rPr>
              <a:t>TF-IDF:</a:t>
            </a:r>
            <a:r>
              <a:rPr lang="en" sz="1200">
                <a:solidFill>
                  <a:schemeClr val="dk1"/>
                </a:solidFill>
                <a:highlight>
                  <a:srgbClr val="FFFFFF"/>
                </a:highlight>
                <a:latin typeface="Times New Roman"/>
                <a:ea typeface="Times New Roman"/>
                <a:cs typeface="Times New Roman"/>
                <a:sym typeface="Times New Roman"/>
              </a:rPr>
              <a:t> Term Frequency Inverse Document Frequency of records. It can be defined as the calculation of how relevant a word in a series or corpus is to a text. The meaning increases proportionally to the number of times in the text a word appears but is compensated by the word frequency in the corpus (data-set).</a:t>
            </a:r>
            <a:endParaRPr sz="1200">
              <a:solidFill>
                <a:schemeClr val="dk1"/>
              </a:solidFill>
              <a:highlight>
                <a:srgbClr val="FFFFFF"/>
              </a:highlight>
              <a:latin typeface="Times New Roman"/>
              <a:ea typeface="Times New Roman"/>
              <a:cs typeface="Times New Roman"/>
              <a:sym typeface="Times New Roman"/>
            </a:endParaRPr>
          </a:p>
        </p:txBody>
      </p:sp>
      <p:pic>
        <p:nvPicPr>
          <p:cNvPr id="248" name="Google Shape;248;p24"/>
          <p:cNvPicPr preferRelativeResize="0"/>
          <p:nvPr/>
        </p:nvPicPr>
        <p:blipFill>
          <a:blip r:embed="rId3">
            <a:alphaModFix/>
          </a:blip>
          <a:stretch>
            <a:fillRect/>
          </a:stretch>
        </p:blipFill>
        <p:spPr>
          <a:xfrm>
            <a:off x="4572000" y="2026675"/>
            <a:ext cx="4575624" cy="2464887"/>
          </a:xfrm>
          <a:prstGeom prst="rect">
            <a:avLst/>
          </a:prstGeom>
          <a:noFill/>
          <a:ln>
            <a:noFill/>
          </a:ln>
          <a:effectLst>
            <a:outerShdw blurRad="57150" dist="19050" dir="5400000" algn="bl" rotWithShape="0">
              <a:schemeClr val="dk1">
                <a:alpha val="50000"/>
              </a:schemeClr>
            </a:outerShdw>
          </a:effectLst>
        </p:spPr>
      </p:pic>
      <p:sp>
        <p:nvSpPr>
          <p:cNvPr id="249" name="Google Shape;24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250" name="Google Shape;250;p24"/>
          <p:cNvSpPr txBox="1">
            <a:spLocks noGrp="1"/>
          </p:cNvSpPr>
          <p:nvPr>
            <p:ph type="body" idx="2"/>
          </p:nvPr>
        </p:nvSpPr>
        <p:spPr>
          <a:xfrm>
            <a:off x="4832400" y="1152475"/>
            <a:ext cx="4242300" cy="8742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 can observe that in Logistic Regression by Bag Of Word method we are getting highest Accuracy &amp; F1 score.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5"/>
          <p:cNvSpPr txBox="1">
            <a:spLocks noGrp="1"/>
          </p:cNvSpPr>
          <p:nvPr>
            <p:ph type="title"/>
          </p:nvPr>
        </p:nvSpPr>
        <p:spPr>
          <a:xfrm>
            <a:off x="311700" y="2378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    Tf-Idf Vectorization method with Cross Validation</a:t>
            </a:r>
            <a:endParaRPr b="1"/>
          </a:p>
        </p:txBody>
      </p:sp>
      <p:sp>
        <p:nvSpPr>
          <p:cNvPr id="256" name="Google Shape;256;p25"/>
          <p:cNvSpPr txBox="1">
            <a:spLocks noGrp="1"/>
          </p:cNvSpPr>
          <p:nvPr>
            <p:ph type="body" idx="1"/>
          </p:nvPr>
        </p:nvSpPr>
        <p:spPr>
          <a:xfrm>
            <a:off x="311700" y="1152475"/>
            <a:ext cx="3921600" cy="35109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Times New Roman"/>
              <a:buChar char="●"/>
            </a:pPr>
            <a:r>
              <a:rPr lang="en" sz="1400" b="1">
                <a:solidFill>
                  <a:schemeClr val="dk1"/>
                </a:solidFill>
                <a:highlight>
                  <a:srgbClr val="FFFFFF"/>
                </a:highlight>
                <a:latin typeface="Times New Roman"/>
                <a:ea typeface="Times New Roman"/>
                <a:cs typeface="Times New Roman"/>
                <a:sym typeface="Times New Roman"/>
              </a:rPr>
              <a:t>Cross-validation </a:t>
            </a:r>
            <a:r>
              <a:rPr lang="en" sz="1400">
                <a:solidFill>
                  <a:schemeClr val="dk1"/>
                </a:solidFill>
                <a:highlight>
                  <a:srgbClr val="FFFFFF"/>
                </a:highlight>
                <a:latin typeface="Times New Roman"/>
                <a:ea typeface="Times New Roman"/>
                <a:cs typeface="Times New Roman"/>
                <a:sym typeface="Times New Roman"/>
              </a:rPr>
              <a:t>is a technique in which we train our model using the subset of the data-set and then evaluate using the complementary subset of the data-set.</a:t>
            </a:r>
            <a:endParaRPr sz="13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200">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From the visuals we can say that the </a:t>
            </a:r>
            <a:r>
              <a:rPr lang="en" sz="1400" b="1">
                <a:solidFill>
                  <a:schemeClr val="dk1"/>
                </a:solidFill>
                <a:latin typeface="Times New Roman"/>
                <a:ea typeface="Times New Roman"/>
                <a:cs typeface="Times New Roman"/>
                <a:sym typeface="Times New Roman"/>
              </a:rPr>
              <a:t>Logistic Regression</a:t>
            </a:r>
            <a:r>
              <a:rPr lang="en" sz="1400">
                <a:solidFill>
                  <a:schemeClr val="dk1"/>
                </a:solidFill>
                <a:latin typeface="Times New Roman"/>
                <a:ea typeface="Times New Roman"/>
                <a:cs typeface="Times New Roman"/>
                <a:sym typeface="Times New Roman"/>
              </a:rPr>
              <a:t> model gets the higher </a:t>
            </a:r>
            <a:r>
              <a:rPr lang="en" sz="1400" b="1">
                <a:solidFill>
                  <a:schemeClr val="dk1"/>
                </a:solidFill>
                <a:latin typeface="Times New Roman"/>
                <a:ea typeface="Times New Roman"/>
                <a:cs typeface="Times New Roman"/>
                <a:sym typeface="Times New Roman"/>
              </a:rPr>
              <a:t>F1 score (91.8%)</a:t>
            </a:r>
            <a:r>
              <a:rPr lang="en" sz="1400">
                <a:solidFill>
                  <a:schemeClr val="dk1"/>
                </a:solidFill>
                <a:latin typeface="Times New Roman"/>
                <a:ea typeface="Times New Roman"/>
                <a:cs typeface="Times New Roman"/>
                <a:sym typeface="Times New Roman"/>
              </a:rPr>
              <a:t> among all the models.</a:t>
            </a:r>
            <a:endParaRPr sz="1400">
              <a:solidFill>
                <a:schemeClr val="dk1"/>
              </a:solidFill>
              <a:latin typeface="Times New Roman"/>
              <a:ea typeface="Times New Roman"/>
              <a:cs typeface="Times New Roman"/>
              <a:sym typeface="Times New Roman"/>
            </a:endParaRPr>
          </a:p>
        </p:txBody>
      </p:sp>
      <p:pic>
        <p:nvPicPr>
          <p:cNvPr id="257" name="Google Shape;257;p25"/>
          <p:cNvPicPr preferRelativeResize="0"/>
          <p:nvPr/>
        </p:nvPicPr>
        <p:blipFill>
          <a:blip r:embed="rId3">
            <a:alphaModFix/>
          </a:blip>
          <a:stretch>
            <a:fillRect/>
          </a:stretch>
        </p:blipFill>
        <p:spPr>
          <a:xfrm>
            <a:off x="4233200" y="1017475"/>
            <a:ext cx="4751275" cy="3794150"/>
          </a:xfrm>
          <a:prstGeom prst="rect">
            <a:avLst/>
          </a:prstGeom>
          <a:noFill/>
          <a:ln>
            <a:noFill/>
          </a:ln>
          <a:effectLst>
            <a:outerShdw blurRad="57150" dist="19050" dir="5400000" algn="bl" rotWithShape="0">
              <a:srgbClr val="000000">
                <a:alpha val="50000"/>
              </a:srgbClr>
            </a:outerShdw>
          </a:effectLst>
        </p:spPr>
      </p:pic>
      <p:sp>
        <p:nvSpPr>
          <p:cNvPr id="258" name="Google Shape;25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278775" y="167850"/>
            <a:ext cx="8448000" cy="54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                              </a:t>
            </a:r>
            <a:r>
              <a:rPr lang="en" sz="2400" b="1">
                <a:solidFill>
                  <a:schemeClr val="dk1"/>
                </a:solidFill>
                <a:latin typeface="Times New Roman"/>
                <a:ea typeface="Times New Roman"/>
                <a:cs typeface="Times New Roman"/>
                <a:sym typeface="Times New Roman"/>
              </a:rPr>
              <a:t>Hyperparameter Tuning</a:t>
            </a:r>
            <a:endParaRPr sz="2400" b="1">
              <a:solidFill>
                <a:schemeClr val="dk1"/>
              </a:solidFill>
              <a:latin typeface="Times New Roman"/>
              <a:ea typeface="Times New Roman"/>
              <a:cs typeface="Times New Roman"/>
              <a:sym typeface="Times New Roman"/>
            </a:endParaRPr>
          </a:p>
        </p:txBody>
      </p:sp>
      <p:sp>
        <p:nvSpPr>
          <p:cNvPr id="264" name="Google Shape;264;p26"/>
          <p:cNvSpPr txBox="1">
            <a:spLocks noGrp="1"/>
          </p:cNvSpPr>
          <p:nvPr>
            <p:ph type="body" idx="1"/>
          </p:nvPr>
        </p:nvSpPr>
        <p:spPr>
          <a:xfrm>
            <a:off x="186500" y="866725"/>
            <a:ext cx="8286000" cy="1044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According to model evaluation </a:t>
            </a:r>
            <a:r>
              <a:rPr lang="en" sz="1400" b="1">
                <a:solidFill>
                  <a:schemeClr val="dk1"/>
                </a:solidFill>
                <a:latin typeface="Times New Roman"/>
                <a:ea typeface="Times New Roman"/>
                <a:cs typeface="Times New Roman"/>
                <a:sym typeface="Times New Roman"/>
              </a:rPr>
              <a:t>Logistic Regression</a:t>
            </a:r>
            <a:r>
              <a:rPr lang="en" sz="1400">
                <a:solidFill>
                  <a:schemeClr val="dk1"/>
                </a:solidFill>
                <a:latin typeface="Times New Roman"/>
                <a:ea typeface="Times New Roman"/>
                <a:cs typeface="Times New Roman"/>
                <a:sym typeface="Times New Roman"/>
              </a:rPr>
              <a:t> gives us better </a:t>
            </a:r>
            <a:r>
              <a:rPr lang="en" sz="1400" b="1">
                <a:solidFill>
                  <a:schemeClr val="dk1"/>
                </a:solidFill>
                <a:latin typeface="Times New Roman"/>
                <a:ea typeface="Times New Roman"/>
                <a:cs typeface="Times New Roman"/>
                <a:sym typeface="Times New Roman"/>
              </a:rPr>
              <a:t>accuracy &amp; F1 score</a:t>
            </a:r>
            <a:r>
              <a:rPr lang="en" sz="1400">
                <a:solidFill>
                  <a:schemeClr val="dk1"/>
                </a:solidFill>
                <a:latin typeface="Times New Roman"/>
                <a:ea typeface="Times New Roman"/>
                <a:cs typeface="Times New Roman"/>
                <a:sym typeface="Times New Roman"/>
              </a:rPr>
              <a:t> compared to others.</a:t>
            </a:r>
            <a:endParaRPr sz="1400">
              <a:solidFill>
                <a:schemeClr val="dk1"/>
              </a:solidFill>
              <a:latin typeface="Times New Roman"/>
              <a:ea typeface="Times New Roman"/>
              <a:cs typeface="Times New Roman"/>
              <a:sym typeface="Times New Roman"/>
            </a:endParaRPr>
          </a:p>
          <a:p>
            <a:pPr marL="457200" lvl="0" indent="-317500" algn="l" rtl="0">
              <a:spcBef>
                <a:spcPts val="120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Considering </a:t>
            </a:r>
            <a:r>
              <a:rPr lang="en" sz="1400" b="1">
                <a:solidFill>
                  <a:schemeClr val="dk1"/>
                </a:solidFill>
                <a:latin typeface="Times New Roman"/>
                <a:ea typeface="Times New Roman"/>
                <a:cs typeface="Times New Roman"/>
                <a:sym typeface="Times New Roman"/>
              </a:rPr>
              <a:t>L1,L2</a:t>
            </a:r>
            <a:r>
              <a:rPr lang="en" sz="1400">
                <a:solidFill>
                  <a:schemeClr val="dk1"/>
                </a:solidFill>
                <a:latin typeface="Times New Roman"/>
                <a:ea typeface="Times New Roman"/>
                <a:cs typeface="Times New Roman"/>
                <a:sym typeface="Times New Roman"/>
              </a:rPr>
              <a:t> penalties and logarithmically spaced </a:t>
            </a:r>
            <a:r>
              <a:rPr lang="en" sz="1400" b="1">
                <a:solidFill>
                  <a:schemeClr val="dk1"/>
                </a:solidFill>
                <a:latin typeface="Times New Roman"/>
                <a:ea typeface="Times New Roman"/>
                <a:cs typeface="Times New Roman"/>
                <a:sym typeface="Times New Roman"/>
              </a:rPr>
              <a:t>C values</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 are applying Grid search cv on this.</a:t>
            </a:r>
            <a:endParaRPr sz="1400">
              <a:solidFill>
                <a:schemeClr val="dk1"/>
              </a:solidFill>
              <a:latin typeface="Times New Roman"/>
              <a:ea typeface="Times New Roman"/>
              <a:cs typeface="Times New Roman"/>
              <a:sym typeface="Times New Roman"/>
            </a:endParaRPr>
          </a:p>
        </p:txBody>
      </p:sp>
      <p:sp>
        <p:nvSpPr>
          <p:cNvPr id="265" name="Google Shape;265;p26"/>
          <p:cNvSpPr txBox="1">
            <a:spLocks noGrp="1"/>
          </p:cNvSpPr>
          <p:nvPr>
            <p:ph type="body" idx="4294967295"/>
          </p:nvPr>
        </p:nvSpPr>
        <p:spPr>
          <a:xfrm flipH="1">
            <a:off x="8721800" y="4329350"/>
            <a:ext cx="9900" cy="2757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endParaRPr b="1">
              <a:latin typeface="Times New Roman"/>
              <a:ea typeface="Times New Roman"/>
              <a:cs typeface="Times New Roman"/>
              <a:sym typeface="Times New Roman"/>
            </a:endParaRPr>
          </a:p>
          <a:p>
            <a:pPr marL="0" lvl="0" indent="0" algn="l" rtl="0">
              <a:spcBef>
                <a:spcPts val="1200"/>
              </a:spcBef>
              <a:spcAft>
                <a:spcPts val="1200"/>
              </a:spcAft>
              <a:buNone/>
            </a:pPr>
            <a:endParaRPr sz="1100">
              <a:latin typeface="Times New Roman"/>
              <a:ea typeface="Times New Roman"/>
              <a:cs typeface="Times New Roman"/>
              <a:sym typeface="Times New Roman"/>
            </a:endParaRPr>
          </a:p>
        </p:txBody>
      </p:sp>
      <p:pic>
        <p:nvPicPr>
          <p:cNvPr id="266" name="Google Shape;266;p26"/>
          <p:cNvPicPr preferRelativeResize="0"/>
          <p:nvPr/>
        </p:nvPicPr>
        <p:blipFill rotWithShape="1">
          <a:blip r:embed="rId3">
            <a:alphaModFix/>
          </a:blip>
          <a:srcRect l="6255" t="78273" r="46032"/>
          <a:stretch/>
        </p:blipFill>
        <p:spPr>
          <a:xfrm>
            <a:off x="4404475" y="2043057"/>
            <a:ext cx="4229725" cy="1287650"/>
          </a:xfrm>
          <a:prstGeom prst="rect">
            <a:avLst/>
          </a:prstGeom>
          <a:noFill/>
          <a:ln>
            <a:noFill/>
          </a:ln>
          <a:effectLst>
            <a:outerShdw blurRad="57150" dist="19050" dir="5400000" algn="bl" rotWithShape="0">
              <a:srgbClr val="000000">
                <a:alpha val="50000"/>
              </a:srgbClr>
            </a:outerShdw>
          </a:effectLst>
        </p:spPr>
      </p:pic>
      <p:pic>
        <p:nvPicPr>
          <p:cNvPr id="267" name="Google Shape;267;p26"/>
          <p:cNvPicPr preferRelativeResize="0"/>
          <p:nvPr/>
        </p:nvPicPr>
        <p:blipFill>
          <a:blip r:embed="rId4">
            <a:alphaModFix/>
          </a:blip>
          <a:stretch>
            <a:fillRect/>
          </a:stretch>
        </p:blipFill>
        <p:spPr>
          <a:xfrm>
            <a:off x="617125" y="2033300"/>
            <a:ext cx="3352800" cy="2571750"/>
          </a:xfrm>
          <a:prstGeom prst="rect">
            <a:avLst/>
          </a:prstGeom>
          <a:noFill/>
          <a:ln>
            <a:noFill/>
          </a:ln>
          <a:effectLst>
            <a:outerShdw blurRad="57150" dist="19050" dir="5400000" algn="bl" rotWithShape="0">
              <a:srgbClr val="000000">
                <a:alpha val="50000"/>
              </a:srgbClr>
            </a:outerShdw>
          </a:effectLst>
        </p:spPr>
      </p:pic>
      <p:sp>
        <p:nvSpPr>
          <p:cNvPr id="268" name="Google Shape;26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7"/>
          <p:cNvSpPr txBox="1">
            <a:spLocks noGrp="1"/>
          </p:cNvSpPr>
          <p:nvPr>
            <p:ph type="title"/>
          </p:nvPr>
        </p:nvSpPr>
        <p:spPr>
          <a:xfrm>
            <a:off x="917675" y="213325"/>
            <a:ext cx="7567500" cy="635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sz="2300">
                <a:solidFill>
                  <a:schemeClr val="dk1"/>
                </a:solidFill>
                <a:latin typeface="Times New Roman"/>
                <a:ea typeface="Times New Roman"/>
                <a:cs typeface="Times New Roman"/>
                <a:sym typeface="Times New Roman"/>
              </a:rPr>
              <a:t>                 </a:t>
            </a:r>
            <a:r>
              <a:rPr lang="en" sz="2500" b="1">
                <a:solidFill>
                  <a:schemeClr val="dk1"/>
                </a:solidFill>
                <a:latin typeface="Times New Roman"/>
                <a:ea typeface="Times New Roman"/>
                <a:cs typeface="Times New Roman"/>
                <a:sym typeface="Times New Roman"/>
              </a:rPr>
              <a:t>Prediction on Random Data</a:t>
            </a:r>
            <a:endParaRPr sz="2500" b="1">
              <a:solidFill>
                <a:schemeClr val="dk1"/>
              </a:solidFill>
              <a:latin typeface="Times New Roman"/>
              <a:ea typeface="Times New Roman"/>
              <a:cs typeface="Times New Roman"/>
              <a:sym typeface="Times New Roman"/>
            </a:endParaRPr>
          </a:p>
        </p:txBody>
      </p:sp>
      <p:sp>
        <p:nvSpPr>
          <p:cNvPr id="274" name="Google Shape;274;p27"/>
          <p:cNvSpPr txBox="1">
            <a:spLocks noGrp="1"/>
          </p:cNvSpPr>
          <p:nvPr>
            <p:ph type="body" idx="1"/>
          </p:nvPr>
        </p:nvSpPr>
        <p:spPr>
          <a:xfrm>
            <a:off x="0" y="1079450"/>
            <a:ext cx="9258300" cy="116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After hyper parameter tuning as our model getting 95% accuracy. So here we are testing our model on random data.</a:t>
            </a:r>
            <a:endParaRPr sz="1400">
              <a:solidFill>
                <a:schemeClr val="dk1"/>
              </a:solidFill>
              <a:latin typeface="Times New Roman"/>
              <a:ea typeface="Times New Roman"/>
              <a:cs typeface="Times New Roman"/>
              <a:sym typeface="Times New Roman"/>
            </a:endParaRPr>
          </a:p>
          <a:p>
            <a:pPr marL="0" lvl="0" indent="0" algn="ctr" rtl="0">
              <a:spcBef>
                <a:spcPts val="120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 sz="1400">
                <a:solidFill>
                  <a:schemeClr val="dk1"/>
                </a:solidFill>
                <a:latin typeface="Times New Roman"/>
                <a:ea typeface="Times New Roman"/>
                <a:cs typeface="Times New Roman"/>
                <a:sym typeface="Times New Roman"/>
              </a:rPr>
              <a:t>Predicting the random data on best model:</a:t>
            </a:r>
            <a:endParaRPr sz="1400">
              <a:solidFill>
                <a:schemeClr val="dk1"/>
              </a:solidFill>
              <a:latin typeface="Times New Roman"/>
              <a:ea typeface="Times New Roman"/>
              <a:cs typeface="Times New Roman"/>
              <a:sym typeface="Times New Roman"/>
            </a:endParaRPr>
          </a:p>
        </p:txBody>
      </p:sp>
      <p:pic>
        <p:nvPicPr>
          <p:cNvPr id="275" name="Google Shape;275;p27"/>
          <p:cNvPicPr preferRelativeResize="0"/>
          <p:nvPr/>
        </p:nvPicPr>
        <p:blipFill>
          <a:blip r:embed="rId3">
            <a:alphaModFix/>
          </a:blip>
          <a:stretch>
            <a:fillRect/>
          </a:stretch>
        </p:blipFill>
        <p:spPr>
          <a:xfrm>
            <a:off x="0" y="2341363"/>
            <a:ext cx="9143999" cy="1720024"/>
          </a:xfrm>
          <a:prstGeom prst="rect">
            <a:avLst/>
          </a:prstGeom>
          <a:noFill/>
          <a:ln>
            <a:noFill/>
          </a:ln>
        </p:spPr>
      </p:pic>
      <p:sp>
        <p:nvSpPr>
          <p:cNvPr id="276" name="Google Shape;27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245075" y="1712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Clustering Analysis</a:t>
            </a:r>
            <a:endParaRPr b="1">
              <a:latin typeface="Times New Roman"/>
              <a:ea typeface="Times New Roman"/>
              <a:cs typeface="Times New Roman"/>
              <a:sym typeface="Times New Roman"/>
            </a:endParaRPr>
          </a:p>
        </p:txBody>
      </p:sp>
      <p:sp>
        <p:nvSpPr>
          <p:cNvPr id="282" name="Google Shape;282;p28"/>
          <p:cNvSpPr txBox="1">
            <a:spLocks noGrp="1"/>
          </p:cNvSpPr>
          <p:nvPr>
            <p:ph type="body" idx="1"/>
          </p:nvPr>
        </p:nvSpPr>
        <p:spPr>
          <a:xfrm>
            <a:off x="311700" y="858475"/>
            <a:ext cx="8520600" cy="76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8">
                <a:solidFill>
                  <a:srgbClr val="202124"/>
                </a:solidFill>
                <a:highlight>
                  <a:srgbClr val="FFFFFF"/>
                </a:highlight>
                <a:latin typeface="Times New Roman"/>
                <a:ea typeface="Times New Roman"/>
                <a:cs typeface="Times New Roman"/>
                <a:sym typeface="Times New Roman"/>
              </a:rPr>
              <a:t>To construct groups or clusters while ensuring that the observations are as similar as possible with sentiments.</a:t>
            </a:r>
            <a:endParaRPr sz="1408">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Clr>
                <a:schemeClr val="dk1"/>
              </a:buClr>
              <a:buSzPts val="1100"/>
              <a:buFont typeface="Arial"/>
              <a:buNone/>
            </a:pPr>
            <a:r>
              <a:rPr lang="en" sz="1200" u="sng">
                <a:solidFill>
                  <a:schemeClr val="hlink"/>
                </a:solidFill>
                <a:highlight>
                  <a:schemeClr val="lt1"/>
                </a:highlight>
                <a:latin typeface="Times New Roman"/>
                <a:ea typeface="Times New Roman"/>
                <a:cs typeface="Times New Roman"/>
                <a:sym typeface="Times New Roman"/>
                <a:hlinkClick r:id="rId3"/>
              </a:rPr>
              <a:t>Clustering Analysis</a:t>
            </a: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1200"/>
              </a:spcAft>
              <a:buNone/>
            </a:pPr>
            <a:endParaRPr sz="1400">
              <a:latin typeface="Times New Roman"/>
              <a:ea typeface="Times New Roman"/>
              <a:cs typeface="Times New Roman"/>
              <a:sym typeface="Times New Roman"/>
            </a:endParaRPr>
          </a:p>
        </p:txBody>
      </p:sp>
      <p:sp>
        <p:nvSpPr>
          <p:cNvPr id="283" name="Google Shape;283;p28"/>
          <p:cNvSpPr/>
          <p:nvPr/>
        </p:nvSpPr>
        <p:spPr>
          <a:xfrm>
            <a:off x="2164963" y="2248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8"/>
          <p:cNvGrpSpPr/>
          <p:nvPr/>
        </p:nvGrpSpPr>
        <p:grpSpPr>
          <a:xfrm>
            <a:off x="571536" y="1957150"/>
            <a:ext cx="1755000" cy="1897977"/>
            <a:chOff x="571536" y="1957150"/>
            <a:chExt cx="1755000" cy="1897977"/>
          </a:xfrm>
        </p:grpSpPr>
        <p:sp>
          <p:nvSpPr>
            <p:cNvPr id="285" name="Google Shape;285;p28"/>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txBox="1"/>
            <p:nvPr/>
          </p:nvSpPr>
          <p:spPr>
            <a:xfrm>
              <a:off x="12306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1</a:t>
              </a:r>
              <a:endParaRPr sz="800" b="1">
                <a:solidFill>
                  <a:srgbClr val="A72A1E"/>
                </a:solidFill>
                <a:latin typeface="Roboto"/>
                <a:ea typeface="Roboto"/>
                <a:cs typeface="Roboto"/>
                <a:sym typeface="Roboto"/>
              </a:endParaRPr>
            </a:p>
          </p:txBody>
        </p:sp>
        <p:sp>
          <p:nvSpPr>
            <p:cNvPr id="287" name="Google Shape;287;p28"/>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Feature Extraction</a:t>
              </a:r>
              <a:endParaRPr sz="1000" b="1">
                <a:solidFill>
                  <a:srgbClr val="A72A1E"/>
                </a:solidFill>
                <a:latin typeface="Roboto"/>
                <a:ea typeface="Roboto"/>
                <a:cs typeface="Roboto"/>
                <a:sym typeface="Roboto"/>
              </a:endParaRPr>
            </a:p>
          </p:txBody>
        </p:sp>
        <p:sp>
          <p:nvSpPr>
            <p:cNvPr id="288" name="Google Shape;288;p28"/>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Selecting the columns for cluster formation</a:t>
              </a:r>
              <a:endParaRPr sz="800">
                <a:solidFill>
                  <a:srgbClr val="A72A1E"/>
                </a:solidFill>
                <a:latin typeface="Roboto"/>
                <a:ea typeface="Roboto"/>
                <a:cs typeface="Roboto"/>
                <a:sym typeface="Roboto"/>
              </a:endParaRPr>
            </a:p>
          </p:txBody>
        </p:sp>
      </p:grpSp>
      <p:grpSp>
        <p:nvGrpSpPr>
          <p:cNvPr id="289" name="Google Shape;289;p28"/>
          <p:cNvGrpSpPr/>
          <p:nvPr/>
        </p:nvGrpSpPr>
        <p:grpSpPr>
          <a:xfrm>
            <a:off x="2699423" y="1957150"/>
            <a:ext cx="1709103" cy="1897977"/>
            <a:chOff x="2699423" y="1957150"/>
            <a:chExt cx="1709103" cy="1897977"/>
          </a:xfrm>
        </p:grpSpPr>
        <p:sp>
          <p:nvSpPr>
            <p:cNvPr id="290" name="Google Shape;290;p28"/>
            <p:cNvSpPr/>
            <p:nvPr/>
          </p:nvSpPr>
          <p:spPr>
            <a:xfrm>
              <a:off x="3256823"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Cluster Selection</a:t>
              </a:r>
              <a:endParaRPr sz="1000" b="1">
                <a:solidFill>
                  <a:srgbClr val="A72A1E"/>
                </a:solidFill>
                <a:latin typeface="Roboto"/>
                <a:ea typeface="Roboto"/>
                <a:cs typeface="Roboto"/>
                <a:sym typeface="Roboto"/>
              </a:endParaRPr>
            </a:p>
          </p:txBody>
        </p:sp>
        <p:sp>
          <p:nvSpPr>
            <p:cNvPr id="292" name="Google Shape;292;p28"/>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Selecting the number of clusters by Elbow curve, K distance graph, Dendrogram</a:t>
              </a:r>
              <a:endParaRPr sz="800">
                <a:solidFill>
                  <a:srgbClr val="A72A1E"/>
                </a:solidFill>
                <a:latin typeface="Roboto"/>
                <a:ea typeface="Roboto"/>
                <a:cs typeface="Roboto"/>
                <a:sym typeface="Roboto"/>
              </a:endParaRPr>
            </a:p>
          </p:txBody>
        </p:sp>
        <p:sp>
          <p:nvSpPr>
            <p:cNvPr id="293" name="Google Shape;293;p28"/>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2</a:t>
              </a:r>
              <a:endParaRPr sz="800" b="1">
                <a:solidFill>
                  <a:srgbClr val="A72A1E"/>
                </a:solidFill>
                <a:latin typeface="Roboto"/>
                <a:ea typeface="Roboto"/>
                <a:cs typeface="Roboto"/>
                <a:sym typeface="Roboto"/>
              </a:endParaRPr>
            </a:p>
          </p:txBody>
        </p:sp>
      </p:grpSp>
      <p:grpSp>
        <p:nvGrpSpPr>
          <p:cNvPr id="294" name="Google Shape;294;p28"/>
          <p:cNvGrpSpPr/>
          <p:nvPr/>
        </p:nvGrpSpPr>
        <p:grpSpPr>
          <a:xfrm>
            <a:off x="4781408" y="1957150"/>
            <a:ext cx="1709106" cy="1897975"/>
            <a:chOff x="4781408" y="1957150"/>
            <a:chExt cx="1709106" cy="1897975"/>
          </a:xfrm>
        </p:grpSpPr>
        <p:sp>
          <p:nvSpPr>
            <p:cNvPr id="295" name="Google Shape;295;p28"/>
            <p:cNvSpPr/>
            <p:nvPr/>
          </p:nvSpPr>
          <p:spPr>
            <a:xfrm>
              <a:off x="5338808"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a:solidFill>
                    <a:srgbClr val="A72A1E"/>
                  </a:solidFill>
                  <a:latin typeface="Roboto"/>
                  <a:ea typeface="Roboto"/>
                  <a:cs typeface="Roboto"/>
                  <a:sym typeface="Roboto"/>
                </a:rPr>
                <a:t>Model Building</a:t>
              </a:r>
              <a:endParaRPr sz="1000" b="1">
                <a:solidFill>
                  <a:srgbClr val="A72A1E"/>
                </a:solidFill>
                <a:latin typeface="Roboto"/>
                <a:ea typeface="Roboto"/>
                <a:cs typeface="Roboto"/>
                <a:sym typeface="Roboto"/>
              </a:endParaRPr>
            </a:p>
          </p:txBody>
        </p:sp>
        <p:sp>
          <p:nvSpPr>
            <p:cNvPr id="297" name="Google Shape;297;p28"/>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Building 3 Models to obtain the best clusters</a:t>
              </a:r>
              <a:endParaRPr sz="800">
                <a:solidFill>
                  <a:srgbClr val="A72A1E"/>
                </a:solidFill>
                <a:latin typeface="Roboto"/>
                <a:ea typeface="Roboto"/>
                <a:cs typeface="Roboto"/>
                <a:sym typeface="Roboto"/>
              </a:endParaRPr>
            </a:p>
          </p:txBody>
        </p:sp>
        <p:sp>
          <p:nvSpPr>
            <p:cNvPr id="298" name="Google Shape;298;p28"/>
            <p:cNvSpPr txBox="1"/>
            <p:nvPr/>
          </p:nvSpPr>
          <p:spPr>
            <a:xfrm>
              <a:off x="5417558"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3</a:t>
              </a:r>
              <a:endParaRPr sz="800" b="1">
                <a:solidFill>
                  <a:srgbClr val="A72A1E"/>
                </a:solidFill>
                <a:latin typeface="Roboto"/>
                <a:ea typeface="Roboto"/>
                <a:cs typeface="Roboto"/>
                <a:sym typeface="Roboto"/>
              </a:endParaRPr>
            </a:p>
          </p:txBody>
        </p:sp>
      </p:grpSp>
      <p:grpSp>
        <p:nvGrpSpPr>
          <p:cNvPr id="299" name="Google Shape;299;p28"/>
          <p:cNvGrpSpPr/>
          <p:nvPr/>
        </p:nvGrpSpPr>
        <p:grpSpPr>
          <a:xfrm>
            <a:off x="6863386" y="1957150"/>
            <a:ext cx="1709102" cy="1897977"/>
            <a:chOff x="6863386" y="1957150"/>
            <a:chExt cx="1709102" cy="1897977"/>
          </a:xfrm>
        </p:grpSpPr>
        <p:sp>
          <p:nvSpPr>
            <p:cNvPr id="300" name="Google Shape;300;p28"/>
            <p:cNvSpPr/>
            <p:nvPr/>
          </p:nvSpPr>
          <p:spPr>
            <a:xfrm>
              <a:off x="74207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a:solidFill>
                    <a:srgbClr val="A72A1E"/>
                  </a:solidFill>
                  <a:latin typeface="Roboto"/>
                  <a:ea typeface="Roboto"/>
                  <a:cs typeface="Roboto"/>
                  <a:sym typeface="Roboto"/>
                </a:rPr>
                <a:t>Model Evaluation</a:t>
              </a:r>
              <a:endParaRPr sz="1000" b="1">
                <a:solidFill>
                  <a:srgbClr val="858585"/>
                </a:solidFill>
                <a:latin typeface="Roboto"/>
                <a:ea typeface="Roboto"/>
                <a:cs typeface="Roboto"/>
                <a:sym typeface="Roboto"/>
              </a:endParaRPr>
            </a:p>
          </p:txBody>
        </p:sp>
        <p:sp>
          <p:nvSpPr>
            <p:cNvPr id="302" name="Google Shape;302;p28"/>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Evaluating best model by cluster formation on Scatter plot</a:t>
              </a:r>
              <a:endParaRPr sz="800">
                <a:solidFill>
                  <a:srgbClr val="A72A1E"/>
                </a:solidFill>
                <a:latin typeface="Roboto"/>
                <a:ea typeface="Roboto"/>
                <a:cs typeface="Roboto"/>
                <a:sym typeface="Roboto"/>
              </a:endParaRPr>
            </a:p>
          </p:txBody>
        </p:sp>
        <p:sp>
          <p:nvSpPr>
            <p:cNvPr id="303" name="Google Shape;303;p28"/>
            <p:cNvSpPr txBox="1"/>
            <p:nvPr/>
          </p:nvSpPr>
          <p:spPr>
            <a:xfrm>
              <a:off x="74995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4</a:t>
              </a:r>
              <a:endParaRPr sz="800" b="1">
                <a:solidFill>
                  <a:srgbClr val="A72A1E"/>
                </a:solidFill>
                <a:latin typeface="Roboto"/>
                <a:ea typeface="Roboto"/>
                <a:cs typeface="Roboto"/>
                <a:sym typeface="Roboto"/>
              </a:endParaRPr>
            </a:p>
          </p:txBody>
        </p:sp>
      </p:grpSp>
      <p:sp>
        <p:nvSpPr>
          <p:cNvPr id="304" name="Google Shape;304;p28"/>
          <p:cNvSpPr/>
          <p:nvPr/>
        </p:nvSpPr>
        <p:spPr>
          <a:xfrm>
            <a:off x="4337175" y="2248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6419150" y="2248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9"/>
          <p:cNvSpPr txBox="1">
            <a:spLocks noGrp="1"/>
          </p:cNvSpPr>
          <p:nvPr>
            <p:ph type="title"/>
          </p:nvPr>
        </p:nvSpPr>
        <p:spPr>
          <a:xfrm>
            <a:off x="274700" y="1490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b="1">
                <a:latin typeface="Times New Roman"/>
                <a:ea typeface="Times New Roman"/>
                <a:cs typeface="Times New Roman"/>
                <a:sym typeface="Times New Roman"/>
              </a:rPr>
              <a:t>                                  Clustering Algorithms</a:t>
            </a:r>
            <a:endParaRPr sz="2500"/>
          </a:p>
        </p:txBody>
      </p:sp>
      <p:sp>
        <p:nvSpPr>
          <p:cNvPr id="312" name="Google Shape;312;p29"/>
          <p:cNvSpPr txBox="1">
            <a:spLocks noGrp="1"/>
          </p:cNvSpPr>
          <p:nvPr>
            <p:ph type="body" idx="1"/>
          </p:nvPr>
        </p:nvSpPr>
        <p:spPr>
          <a:xfrm>
            <a:off x="274700" y="895475"/>
            <a:ext cx="8557500" cy="367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p:txBody>
      </p:sp>
      <p:grpSp>
        <p:nvGrpSpPr>
          <p:cNvPr id="313" name="Google Shape;313;p29"/>
          <p:cNvGrpSpPr/>
          <p:nvPr/>
        </p:nvGrpSpPr>
        <p:grpSpPr>
          <a:xfrm>
            <a:off x="954572" y="3183291"/>
            <a:ext cx="7097140" cy="924002"/>
            <a:chOff x="1593000" y="2322568"/>
            <a:chExt cx="5957975" cy="643500"/>
          </a:xfrm>
        </p:grpSpPr>
        <p:sp>
          <p:nvSpPr>
            <p:cNvPr id="314" name="Google Shape;314;p2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DBSCAN</a:t>
              </a:r>
              <a:endParaRPr sz="1000">
                <a:solidFill>
                  <a:srgbClr val="FFFFFF"/>
                </a:solidFill>
                <a:latin typeface="Roboto"/>
                <a:ea typeface="Roboto"/>
                <a:cs typeface="Roboto"/>
                <a:sym typeface="Roboto"/>
              </a:endParaRPr>
            </a:p>
          </p:txBody>
        </p:sp>
        <p:sp>
          <p:nvSpPr>
            <p:cNvPr id="318" name="Google Shape;318;p2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3</a:t>
              </a:r>
              <a:endParaRPr sz="2600">
                <a:solidFill>
                  <a:srgbClr val="FFFFFF"/>
                </a:solidFill>
                <a:latin typeface="Roboto Thin"/>
                <a:ea typeface="Roboto Thin"/>
                <a:cs typeface="Roboto Thin"/>
                <a:sym typeface="Roboto Thin"/>
              </a:endParaRPr>
            </a:p>
          </p:txBody>
        </p:sp>
        <p:sp>
          <p:nvSpPr>
            <p:cNvPr id="320" name="Google Shape;320;p29"/>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Times New Roman"/>
                <a:buChar char="●"/>
              </a:pPr>
              <a:r>
                <a:rPr lang="en" sz="1000">
                  <a:solidFill>
                    <a:srgbClr val="A72A1E"/>
                  </a:solidFill>
                  <a:latin typeface="Times New Roman"/>
                  <a:ea typeface="Times New Roman"/>
                  <a:cs typeface="Times New Roman"/>
                  <a:sym typeface="Times New Roman"/>
                </a:rPr>
                <a:t>The areas of high density are separated by the areas of low density.</a:t>
              </a:r>
              <a:endParaRPr sz="1000">
                <a:solidFill>
                  <a:srgbClr val="A72A1E"/>
                </a:solidFill>
                <a:latin typeface="Times New Roman"/>
                <a:ea typeface="Times New Roman"/>
                <a:cs typeface="Times New Roman"/>
                <a:sym typeface="Times New Roman"/>
              </a:endParaRPr>
            </a:p>
          </p:txBody>
        </p:sp>
      </p:grpSp>
      <p:grpSp>
        <p:nvGrpSpPr>
          <p:cNvPr id="321" name="Google Shape;321;p29"/>
          <p:cNvGrpSpPr/>
          <p:nvPr/>
        </p:nvGrpSpPr>
        <p:grpSpPr>
          <a:xfrm>
            <a:off x="954522" y="2331130"/>
            <a:ext cx="7097140" cy="852251"/>
            <a:chOff x="1593000" y="2322568"/>
            <a:chExt cx="5957975" cy="643500"/>
          </a:xfrm>
        </p:grpSpPr>
        <p:sp>
          <p:nvSpPr>
            <p:cNvPr id="322" name="Google Shape;322;p2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Agglomerative Hierarchical</a:t>
              </a:r>
              <a:endParaRPr sz="1000">
                <a:solidFill>
                  <a:srgbClr val="FFFFFF"/>
                </a:solidFill>
                <a:latin typeface="Roboto"/>
                <a:ea typeface="Roboto"/>
                <a:cs typeface="Roboto"/>
                <a:sym typeface="Roboto"/>
              </a:endParaRPr>
            </a:p>
          </p:txBody>
        </p:sp>
        <p:sp>
          <p:nvSpPr>
            <p:cNvPr id="326" name="Google Shape;326;p2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2</a:t>
              </a:r>
              <a:endParaRPr sz="2600">
                <a:solidFill>
                  <a:srgbClr val="FFFFFF"/>
                </a:solidFill>
                <a:latin typeface="Roboto Thin"/>
                <a:ea typeface="Roboto Thin"/>
                <a:cs typeface="Roboto Thin"/>
                <a:sym typeface="Roboto Thin"/>
              </a:endParaRPr>
            </a:p>
          </p:txBody>
        </p:sp>
        <p:sp>
          <p:nvSpPr>
            <p:cNvPr id="328" name="Google Shape;328;p29"/>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Times New Roman"/>
                <a:buChar char="●"/>
              </a:pPr>
              <a:r>
                <a:rPr lang="en" sz="1000">
                  <a:solidFill>
                    <a:srgbClr val="A72A1E"/>
                  </a:solidFill>
                  <a:latin typeface="Times New Roman"/>
                  <a:ea typeface="Times New Roman"/>
                  <a:cs typeface="Times New Roman"/>
                  <a:sym typeface="Times New Roman"/>
                </a:rPr>
                <a:t>The Agglomerative hierarchical algorithm performs the bottom-up hierarchical clustering. </a:t>
              </a:r>
              <a:endParaRPr sz="1000">
                <a:solidFill>
                  <a:srgbClr val="A72A1E"/>
                </a:solidFill>
                <a:latin typeface="Times New Roman"/>
                <a:ea typeface="Times New Roman"/>
                <a:cs typeface="Times New Roman"/>
                <a:sym typeface="Times New Roman"/>
              </a:endParaRPr>
            </a:p>
          </p:txBody>
        </p:sp>
      </p:grpSp>
      <p:grpSp>
        <p:nvGrpSpPr>
          <p:cNvPr id="329" name="Google Shape;329;p29"/>
          <p:cNvGrpSpPr/>
          <p:nvPr/>
        </p:nvGrpSpPr>
        <p:grpSpPr>
          <a:xfrm>
            <a:off x="954597" y="1478865"/>
            <a:ext cx="7097140" cy="852251"/>
            <a:chOff x="1593000" y="2322568"/>
            <a:chExt cx="5957975" cy="643500"/>
          </a:xfrm>
        </p:grpSpPr>
        <p:sp>
          <p:nvSpPr>
            <p:cNvPr id="330" name="Google Shape;330;p2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K-Means</a:t>
              </a:r>
              <a:endParaRPr sz="1000">
                <a:solidFill>
                  <a:srgbClr val="FFFFFF"/>
                </a:solidFill>
                <a:latin typeface="Roboto"/>
                <a:ea typeface="Roboto"/>
                <a:cs typeface="Roboto"/>
                <a:sym typeface="Roboto"/>
              </a:endParaRPr>
            </a:p>
          </p:txBody>
        </p:sp>
        <p:sp>
          <p:nvSpPr>
            <p:cNvPr id="334" name="Google Shape;334;p2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1</a:t>
              </a:r>
              <a:endParaRPr sz="2600">
                <a:solidFill>
                  <a:srgbClr val="FFFFFF"/>
                </a:solidFill>
                <a:latin typeface="Roboto Thin"/>
                <a:ea typeface="Roboto Thin"/>
                <a:cs typeface="Roboto Thin"/>
                <a:sym typeface="Roboto Thin"/>
              </a:endParaRPr>
            </a:p>
          </p:txBody>
        </p:sp>
        <p:sp>
          <p:nvSpPr>
            <p:cNvPr id="336" name="Google Shape;336;p29"/>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Times New Roman"/>
                <a:buChar char="●"/>
              </a:pPr>
              <a:r>
                <a:rPr lang="en" sz="1000">
                  <a:solidFill>
                    <a:srgbClr val="A72A1E"/>
                  </a:solidFill>
                  <a:latin typeface="Times New Roman"/>
                  <a:ea typeface="Times New Roman"/>
                  <a:cs typeface="Times New Roman"/>
                  <a:sym typeface="Times New Roman"/>
                </a:rPr>
                <a:t>It classifies the dataset by dividing the samples into different clusters of equal variances. </a:t>
              </a:r>
              <a:endParaRPr sz="100">
                <a:solidFill>
                  <a:srgbClr val="A72A1E"/>
                </a:solidFill>
                <a:latin typeface="Times New Roman"/>
                <a:ea typeface="Times New Roman"/>
                <a:cs typeface="Times New Roman"/>
                <a:sym typeface="Times New Roman"/>
              </a:endParaRPr>
            </a:p>
          </p:txBody>
        </p:sp>
      </p:grpSp>
      <p:sp>
        <p:nvSpPr>
          <p:cNvPr id="337" name="Google Shape;33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0"/>
          <p:cNvSpPr txBox="1">
            <a:spLocks noGrp="1"/>
          </p:cNvSpPr>
          <p:nvPr>
            <p:ph type="title"/>
          </p:nvPr>
        </p:nvSpPr>
        <p:spPr>
          <a:xfrm>
            <a:off x="311700" y="234500"/>
            <a:ext cx="8520600" cy="687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520" b="1">
                <a:latin typeface="Times New Roman"/>
                <a:ea typeface="Times New Roman"/>
                <a:cs typeface="Times New Roman"/>
                <a:sym typeface="Times New Roman"/>
              </a:rPr>
              <a:t>K Means Clustering</a:t>
            </a:r>
            <a:endParaRPr sz="2520" b="1">
              <a:latin typeface="Times New Roman"/>
              <a:ea typeface="Times New Roman"/>
              <a:cs typeface="Times New Roman"/>
              <a:sym typeface="Times New Roman"/>
            </a:endParaRPr>
          </a:p>
        </p:txBody>
      </p:sp>
      <p:sp>
        <p:nvSpPr>
          <p:cNvPr id="343" name="Google Shape;343;p30"/>
          <p:cNvSpPr txBox="1">
            <a:spLocks noGrp="1"/>
          </p:cNvSpPr>
          <p:nvPr>
            <p:ph type="body" idx="1"/>
          </p:nvPr>
        </p:nvSpPr>
        <p:spPr>
          <a:xfrm>
            <a:off x="311700" y="1152475"/>
            <a:ext cx="3159300" cy="17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rPr>
              <a:t>Feature Selection: </a:t>
            </a:r>
            <a:endParaRPr sz="1500">
              <a:solidFill>
                <a:schemeClr val="dk1"/>
              </a:solidFill>
            </a:endParaRPr>
          </a:p>
          <a:p>
            <a:pPr marL="457200" lvl="0" indent="-323850" algn="l" rtl="0">
              <a:spcBef>
                <a:spcPts val="1200"/>
              </a:spcBef>
              <a:spcAft>
                <a:spcPts val="0"/>
              </a:spcAft>
              <a:buClr>
                <a:schemeClr val="dk1"/>
              </a:buClr>
              <a:buSzPts val="1500"/>
              <a:buChar char="●"/>
            </a:pPr>
            <a:r>
              <a:rPr lang="en" sz="1500">
                <a:solidFill>
                  <a:schemeClr val="dk1"/>
                </a:solidFill>
              </a:rPr>
              <a:t>Rating</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Price</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Polarity</a:t>
            </a:r>
            <a:endParaRPr sz="1500">
              <a:solidFill>
                <a:schemeClr val="dk1"/>
              </a:solidFill>
            </a:endParaRPr>
          </a:p>
        </p:txBody>
      </p:sp>
      <p:pic>
        <p:nvPicPr>
          <p:cNvPr id="344" name="Google Shape;344;p30"/>
          <p:cNvPicPr preferRelativeResize="0"/>
          <p:nvPr/>
        </p:nvPicPr>
        <p:blipFill>
          <a:blip r:embed="rId3">
            <a:alphaModFix/>
          </a:blip>
          <a:stretch>
            <a:fillRect/>
          </a:stretch>
        </p:blipFill>
        <p:spPr>
          <a:xfrm>
            <a:off x="3866150" y="1916775"/>
            <a:ext cx="5225300" cy="2522625"/>
          </a:xfrm>
          <a:prstGeom prst="rect">
            <a:avLst/>
          </a:prstGeom>
          <a:noFill/>
          <a:ln>
            <a:noFill/>
          </a:ln>
        </p:spPr>
      </p:pic>
      <p:sp>
        <p:nvSpPr>
          <p:cNvPr id="345" name="Google Shape;34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sp>
        <p:nvSpPr>
          <p:cNvPr id="346" name="Google Shape;346;p30"/>
          <p:cNvSpPr txBox="1">
            <a:spLocks noGrp="1"/>
          </p:cNvSpPr>
          <p:nvPr>
            <p:ph type="body" idx="2"/>
          </p:nvPr>
        </p:nvSpPr>
        <p:spPr>
          <a:xfrm>
            <a:off x="3302400" y="1152475"/>
            <a:ext cx="5529900" cy="764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Clr>
                <a:schemeClr val="dk1"/>
              </a:buClr>
              <a:buSzPts val="1100"/>
              <a:buFont typeface="Arial"/>
              <a:buNone/>
            </a:pPr>
            <a:r>
              <a:rPr lang="en" sz="1500">
                <a:solidFill>
                  <a:schemeClr val="dk1"/>
                </a:solidFill>
              </a:rPr>
              <a:t>Elbow method: To find the optimal value for k</a:t>
            </a:r>
            <a:endParaRPr sz="15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1"/>
          <p:cNvSpPr txBox="1">
            <a:spLocks noGrp="1"/>
          </p:cNvSpPr>
          <p:nvPr>
            <p:ph type="title"/>
          </p:nvPr>
        </p:nvSpPr>
        <p:spPr>
          <a:xfrm>
            <a:off x="869700" y="81425"/>
            <a:ext cx="7404600" cy="555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2400" b="1">
                <a:solidFill>
                  <a:schemeClr val="dk1"/>
                </a:solidFill>
                <a:latin typeface="Times New Roman"/>
                <a:ea typeface="Times New Roman"/>
                <a:cs typeface="Times New Roman"/>
                <a:sym typeface="Times New Roman"/>
              </a:rPr>
              <a:t>Clustering </a:t>
            </a:r>
            <a:r>
              <a:rPr lang="en" sz="2400" b="1">
                <a:latin typeface="Times New Roman"/>
                <a:ea typeface="Times New Roman"/>
                <a:cs typeface="Times New Roman"/>
                <a:sym typeface="Times New Roman"/>
              </a:rPr>
              <a:t>Evaluation</a:t>
            </a:r>
            <a:endParaRPr sz="2400" b="1">
              <a:solidFill>
                <a:schemeClr val="dk1"/>
              </a:solidFill>
              <a:latin typeface="Times New Roman"/>
              <a:ea typeface="Times New Roman"/>
              <a:cs typeface="Times New Roman"/>
              <a:sym typeface="Times New Roman"/>
            </a:endParaRPr>
          </a:p>
        </p:txBody>
      </p:sp>
      <p:sp>
        <p:nvSpPr>
          <p:cNvPr id="352" name="Google Shape;352;p31"/>
          <p:cNvSpPr txBox="1">
            <a:spLocks noGrp="1"/>
          </p:cNvSpPr>
          <p:nvPr>
            <p:ph type="body" idx="1"/>
          </p:nvPr>
        </p:nvSpPr>
        <p:spPr>
          <a:xfrm>
            <a:off x="431700" y="888025"/>
            <a:ext cx="3431400" cy="4085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Getting Optimum Clusters By </a:t>
            </a:r>
            <a:r>
              <a:rPr lang="en" sz="1200" b="1">
                <a:solidFill>
                  <a:schemeClr val="dk1"/>
                </a:solidFill>
                <a:latin typeface="Times New Roman"/>
                <a:ea typeface="Times New Roman"/>
                <a:cs typeface="Times New Roman"/>
                <a:sym typeface="Times New Roman"/>
              </a:rPr>
              <a:t> </a:t>
            </a:r>
            <a:r>
              <a:rPr lang="en" sz="1200" b="1">
                <a:solidFill>
                  <a:schemeClr val="dk1"/>
                </a:solidFill>
                <a:highlight>
                  <a:srgbClr val="FFFFFF"/>
                </a:highlight>
                <a:latin typeface="Times New Roman"/>
                <a:ea typeface="Times New Roman"/>
                <a:cs typeface="Times New Roman"/>
                <a:sym typeface="Times New Roman"/>
              </a:rPr>
              <a:t>K-Means</a:t>
            </a:r>
            <a:endParaRPr sz="1200" b="1">
              <a:solidFill>
                <a:schemeClr val="dk1"/>
              </a:solidFill>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r>
              <a:rPr lang="en" sz="1200">
                <a:solidFill>
                  <a:schemeClr val="dk1"/>
                </a:solidFill>
                <a:highlight>
                  <a:srgbClr val="FFFFFF"/>
                </a:highlight>
                <a:latin typeface="Times New Roman"/>
                <a:ea typeface="Times New Roman"/>
                <a:cs typeface="Times New Roman"/>
                <a:sym typeface="Times New Roman"/>
              </a:rPr>
              <a:t>From 2D plotting we can’t interpret properly.</a:t>
            </a:r>
            <a:endParaRPr sz="1200">
              <a:solidFill>
                <a:schemeClr val="dk1"/>
              </a:solidFill>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b="1">
              <a:latin typeface="Times New Roman"/>
              <a:ea typeface="Times New Roman"/>
              <a:cs typeface="Times New Roman"/>
              <a:sym typeface="Times New Roman"/>
            </a:endParaRPr>
          </a:p>
        </p:txBody>
      </p:sp>
      <p:sp>
        <p:nvSpPr>
          <p:cNvPr id="353" name="Google Shape;353;p31"/>
          <p:cNvSpPr txBox="1">
            <a:spLocks noGrp="1"/>
          </p:cNvSpPr>
          <p:nvPr>
            <p:ph type="body" idx="2"/>
          </p:nvPr>
        </p:nvSpPr>
        <p:spPr>
          <a:xfrm>
            <a:off x="4270225" y="828900"/>
            <a:ext cx="47508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By 3D plotting now we can Interpret the clusters properly.</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sp>
        <p:nvSpPr>
          <p:cNvPr id="354" name="Google Shape;35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pic>
        <p:nvPicPr>
          <p:cNvPr id="355" name="Google Shape;355;p31"/>
          <p:cNvPicPr preferRelativeResize="0"/>
          <p:nvPr/>
        </p:nvPicPr>
        <p:blipFill rotWithShape="1">
          <a:blip r:embed="rId3">
            <a:alphaModFix/>
          </a:blip>
          <a:srcRect l="5022" r="18770"/>
          <a:stretch/>
        </p:blipFill>
        <p:spPr>
          <a:xfrm>
            <a:off x="239725" y="1266625"/>
            <a:ext cx="4192349" cy="2751225"/>
          </a:xfrm>
          <a:prstGeom prst="rect">
            <a:avLst/>
          </a:prstGeom>
          <a:noFill/>
          <a:ln>
            <a:noFill/>
          </a:ln>
          <a:effectLst>
            <a:outerShdw blurRad="57150" dist="19050" dir="5400000" algn="bl" rotWithShape="0">
              <a:srgbClr val="000000">
                <a:alpha val="50000"/>
              </a:srgbClr>
            </a:outerShdw>
          </a:effectLst>
        </p:spPr>
      </p:pic>
      <p:pic>
        <p:nvPicPr>
          <p:cNvPr id="356" name="Google Shape;356;p31"/>
          <p:cNvPicPr preferRelativeResize="0"/>
          <p:nvPr/>
        </p:nvPicPr>
        <p:blipFill>
          <a:blip r:embed="rId4">
            <a:alphaModFix/>
          </a:blip>
          <a:stretch>
            <a:fillRect/>
          </a:stretch>
        </p:blipFill>
        <p:spPr>
          <a:xfrm>
            <a:off x="4584475" y="1383900"/>
            <a:ext cx="4436550" cy="31269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2156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    </a:t>
            </a:r>
            <a:r>
              <a:rPr lang="en" sz="3022" b="1">
                <a:latin typeface="Times New Roman"/>
                <a:ea typeface="Times New Roman"/>
                <a:cs typeface="Times New Roman"/>
                <a:sym typeface="Times New Roman"/>
              </a:rPr>
              <a:t>Problem Statement                     Data Source</a:t>
            </a:r>
            <a:endParaRPr sz="3022" b="1">
              <a:latin typeface="Times New Roman"/>
              <a:ea typeface="Times New Roman"/>
              <a:cs typeface="Times New Roman"/>
              <a:sym typeface="Times New Roman"/>
            </a:endParaRPr>
          </a:p>
        </p:txBody>
      </p:sp>
      <p:sp>
        <p:nvSpPr>
          <p:cNvPr id="65" name="Google Shape;65;p14"/>
          <p:cNvSpPr txBox="1">
            <a:spLocks noGrp="1"/>
          </p:cNvSpPr>
          <p:nvPr>
            <p:ph type="body" idx="1"/>
          </p:nvPr>
        </p:nvSpPr>
        <p:spPr>
          <a:xfrm>
            <a:off x="311700" y="1152475"/>
            <a:ext cx="3999900" cy="34164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Customer Retention and Sentiment Forecasting</a:t>
            </a:r>
            <a:endParaRPr sz="17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 sz="1400">
                <a:solidFill>
                  <a:schemeClr val="dk1"/>
                </a:solidFill>
                <a:latin typeface="Times New Roman"/>
                <a:ea typeface="Times New Roman"/>
                <a:cs typeface="Times New Roman"/>
                <a:sym typeface="Times New Roman"/>
              </a:rPr>
              <a:t>Customer retention strategy through feedback analysis (Customer classification &amp; clustering as an outcome of analyzing the review text).Trend &amp; seasonality analysis to predict how frequently a particular category of customer would shop in the future.</a:t>
            </a:r>
            <a:endParaRPr sz="1400">
              <a:solidFill>
                <a:schemeClr val="dk1"/>
              </a:solidFill>
              <a:latin typeface="Times New Roman"/>
              <a:ea typeface="Times New Roman"/>
              <a:cs typeface="Times New Roman"/>
              <a:sym typeface="Times New Roman"/>
            </a:endParaRP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67" name="Google Shape;67;p14"/>
          <p:cNvSpPr txBox="1">
            <a:spLocks noGrp="1"/>
          </p:cNvSpPr>
          <p:nvPr>
            <p:ph type="body" idx="2"/>
          </p:nvPr>
        </p:nvSpPr>
        <p:spPr>
          <a:xfrm>
            <a:off x="4832400" y="863550"/>
            <a:ext cx="3999900" cy="37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Times New Roman"/>
              <a:ea typeface="Times New Roman"/>
              <a:cs typeface="Times New Roman"/>
              <a:sym typeface="Times New Roman"/>
            </a:endParaRPr>
          </a:p>
          <a:p>
            <a:pPr marL="457200" lvl="0" indent="-317500" algn="l" rtl="0">
              <a:spcBef>
                <a:spcPts val="12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Amazon Prime Pantry data consist of information of Prime members and non-Prime members in selected areas to buy non perishable food items and household supplies in everyday package sizes.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chemeClr val="dk1"/>
                </a:solidFill>
                <a:latin typeface="Times New Roman"/>
                <a:ea typeface="Times New Roman"/>
                <a:cs typeface="Times New Roman"/>
                <a:sym typeface="Times New Roman"/>
              </a:rPr>
              <a:t>The data we have to download was </a:t>
            </a:r>
            <a:r>
              <a:rPr lang="en" b="1">
                <a:solidFill>
                  <a:schemeClr val="dk1"/>
                </a:solidFill>
                <a:latin typeface="Times New Roman"/>
                <a:ea typeface="Times New Roman"/>
                <a:cs typeface="Times New Roman"/>
                <a:sym typeface="Times New Roman"/>
              </a:rPr>
              <a:t>5-core</a:t>
            </a:r>
            <a:r>
              <a:rPr lang="en">
                <a:solidFill>
                  <a:schemeClr val="dk1"/>
                </a:solidFill>
                <a:latin typeface="Times New Roman"/>
                <a:ea typeface="Times New Roman"/>
                <a:cs typeface="Times New Roman"/>
                <a:sym typeface="Times New Roman"/>
              </a:rPr>
              <a:t> and </a:t>
            </a:r>
            <a:r>
              <a:rPr lang="en" b="1">
                <a:solidFill>
                  <a:schemeClr val="dk1"/>
                </a:solidFill>
                <a:latin typeface="Times New Roman"/>
                <a:ea typeface="Times New Roman"/>
                <a:cs typeface="Times New Roman"/>
                <a:sym typeface="Times New Roman"/>
              </a:rPr>
              <a:t>metadata</a:t>
            </a:r>
            <a:r>
              <a:rPr lang="en">
                <a:solidFill>
                  <a:schemeClr val="dk1"/>
                </a:solidFill>
                <a:latin typeface="Times New Roman"/>
                <a:ea typeface="Times New Roman"/>
                <a:cs typeface="Times New Roman"/>
                <a:sym typeface="Times New Roman"/>
              </a:rPr>
              <a:t> from the Base dataset </a:t>
            </a:r>
            <a:r>
              <a:rPr lang="en">
                <a:latin typeface="Times New Roman"/>
                <a:ea typeface="Times New Roman"/>
                <a:cs typeface="Times New Roman"/>
                <a:sym typeface="Times New Roman"/>
              </a:rPr>
              <a:t>(</a:t>
            </a:r>
            <a:r>
              <a:rPr lang="en"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https://jmcauley.ucsd.edu/data/amazon/</a:t>
            </a: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 These two file contains reviews and rating related columns.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After that we are merging the two dataset to get our final dataset to work on.</a:t>
            </a:r>
            <a:endParaRPr sz="1500"/>
          </a:p>
        </p:txBody>
      </p:sp>
      <p:cxnSp>
        <p:nvCxnSpPr>
          <p:cNvPr id="68" name="Google Shape;68;p14"/>
          <p:cNvCxnSpPr/>
          <p:nvPr/>
        </p:nvCxnSpPr>
        <p:spPr>
          <a:xfrm rot="10800000" flipH="1">
            <a:off x="562450" y="851175"/>
            <a:ext cx="3404400" cy="14700"/>
          </a:xfrm>
          <a:prstGeom prst="straightConnector1">
            <a:avLst/>
          </a:prstGeom>
          <a:noFill/>
          <a:ln w="9525"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69" name="Google Shape;69;p14"/>
          <p:cNvCxnSpPr/>
          <p:nvPr/>
        </p:nvCxnSpPr>
        <p:spPr>
          <a:xfrm>
            <a:off x="5224900" y="858525"/>
            <a:ext cx="2575500" cy="0"/>
          </a:xfrm>
          <a:prstGeom prst="straightConnector1">
            <a:avLst/>
          </a:prstGeom>
          <a:noFill/>
          <a:ln w="9525"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2"/>
          <p:cNvSpPr txBox="1">
            <a:spLocks noGrp="1"/>
          </p:cNvSpPr>
          <p:nvPr>
            <p:ph type="title"/>
          </p:nvPr>
        </p:nvSpPr>
        <p:spPr>
          <a:xfrm>
            <a:off x="311700" y="20945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latin typeface="Times New Roman"/>
                <a:ea typeface="Times New Roman"/>
                <a:cs typeface="Times New Roman"/>
                <a:sym typeface="Times New Roman"/>
              </a:rPr>
              <a:t>Result of Clustering</a:t>
            </a:r>
            <a:endParaRPr sz="2420" b="1">
              <a:latin typeface="Times New Roman"/>
              <a:ea typeface="Times New Roman"/>
              <a:cs typeface="Times New Roman"/>
              <a:sym typeface="Times New Roman"/>
            </a:endParaRPr>
          </a:p>
        </p:txBody>
      </p:sp>
      <p:sp>
        <p:nvSpPr>
          <p:cNvPr id="362" name="Google Shape;362;p32"/>
          <p:cNvSpPr txBox="1">
            <a:spLocks noGrp="1"/>
          </p:cNvSpPr>
          <p:nvPr>
            <p:ph type="body" idx="2"/>
          </p:nvPr>
        </p:nvSpPr>
        <p:spPr>
          <a:xfrm>
            <a:off x="4771175" y="1141275"/>
            <a:ext cx="3999900" cy="3481200"/>
          </a:xfrm>
          <a:prstGeom prst="rect">
            <a:avLst/>
          </a:prstGeom>
        </p:spPr>
        <p:txBody>
          <a:bodyPr spcFirstLastPara="1" wrap="square" lIns="91425" tIns="91425" rIns="91425" bIns="91425" anchor="t" anchorCtr="0">
            <a:noAutofit/>
          </a:bodyPr>
          <a:lstStyle/>
          <a:p>
            <a:pPr marL="457200" lvl="0" indent="-317500" algn="just" rtl="0">
              <a:spcBef>
                <a:spcPts val="1200"/>
              </a:spcBef>
              <a:spcAft>
                <a:spcPts val="0"/>
              </a:spcAft>
              <a:buClr>
                <a:srgbClr val="333333"/>
              </a:buClr>
              <a:buSzPts val="1400"/>
              <a:buFont typeface="Times New Roman"/>
              <a:buChar char="●"/>
            </a:pPr>
            <a:r>
              <a:rPr lang="en">
                <a:solidFill>
                  <a:srgbClr val="333333"/>
                </a:solidFill>
                <a:highlight>
                  <a:srgbClr val="FFFFFF"/>
                </a:highlight>
                <a:latin typeface="Times New Roman"/>
                <a:ea typeface="Times New Roman"/>
                <a:cs typeface="Times New Roman"/>
                <a:sym typeface="Times New Roman"/>
              </a:rPr>
              <a:t>The clusters 0 represents products with positive review and having maximum sales.</a:t>
            </a:r>
            <a:endParaRPr>
              <a:solidFill>
                <a:srgbClr val="333333"/>
              </a:solidFill>
              <a:highlight>
                <a:srgbClr val="FFFFFF"/>
              </a:highlight>
              <a:latin typeface="Times New Roman"/>
              <a:ea typeface="Times New Roman"/>
              <a:cs typeface="Times New Roman"/>
              <a:sym typeface="Times New Roman"/>
            </a:endParaRPr>
          </a:p>
          <a:p>
            <a:pPr marL="457200" lvl="0" indent="-317500" algn="just" rtl="0">
              <a:spcBef>
                <a:spcPts val="0"/>
              </a:spcBef>
              <a:spcAft>
                <a:spcPts val="0"/>
              </a:spcAft>
              <a:buClr>
                <a:srgbClr val="333333"/>
              </a:buClr>
              <a:buSzPts val="1400"/>
              <a:buFont typeface="Times New Roman"/>
              <a:buChar char="●"/>
            </a:pPr>
            <a:r>
              <a:rPr lang="en">
                <a:solidFill>
                  <a:srgbClr val="333333"/>
                </a:solidFill>
                <a:highlight>
                  <a:srgbClr val="FFFFFF"/>
                </a:highlight>
                <a:latin typeface="Times New Roman"/>
                <a:ea typeface="Times New Roman"/>
                <a:cs typeface="Times New Roman"/>
                <a:sym typeface="Times New Roman"/>
              </a:rPr>
              <a:t>The cluster 1 represents products with neutral reviews.</a:t>
            </a:r>
            <a:endParaRPr>
              <a:solidFill>
                <a:srgbClr val="333333"/>
              </a:solidFill>
              <a:highlight>
                <a:srgbClr val="FFFFFF"/>
              </a:highlight>
              <a:latin typeface="Times New Roman"/>
              <a:ea typeface="Times New Roman"/>
              <a:cs typeface="Times New Roman"/>
              <a:sym typeface="Times New Roman"/>
            </a:endParaRPr>
          </a:p>
          <a:p>
            <a:pPr marL="457200" lvl="0" indent="-317500" algn="just" rtl="0">
              <a:spcBef>
                <a:spcPts val="0"/>
              </a:spcBef>
              <a:spcAft>
                <a:spcPts val="0"/>
              </a:spcAft>
              <a:buClr>
                <a:srgbClr val="333333"/>
              </a:buClr>
              <a:buSzPts val="1400"/>
              <a:buFont typeface="Times New Roman"/>
              <a:buChar char="●"/>
            </a:pPr>
            <a:r>
              <a:rPr lang="en">
                <a:solidFill>
                  <a:srgbClr val="333333"/>
                </a:solidFill>
                <a:highlight>
                  <a:srgbClr val="FFFFFF"/>
                </a:highlight>
                <a:latin typeface="Times New Roman"/>
                <a:ea typeface="Times New Roman"/>
                <a:cs typeface="Times New Roman"/>
                <a:sym typeface="Times New Roman"/>
              </a:rPr>
              <a:t>Cluster 2 represents products with negative reviews having lesser sales compare to other two clusters.</a:t>
            </a:r>
            <a:endParaRPr>
              <a:solidFill>
                <a:srgbClr val="333333"/>
              </a:solidFill>
              <a:highlight>
                <a:srgbClr val="FFFFFF"/>
              </a:highlight>
              <a:latin typeface="Times New Roman"/>
              <a:ea typeface="Times New Roman"/>
              <a:cs typeface="Times New Roman"/>
              <a:sym typeface="Times New Roman"/>
            </a:endParaRPr>
          </a:p>
          <a:p>
            <a:pPr marL="457200" lvl="0" indent="-317500" algn="just" rtl="0">
              <a:spcBef>
                <a:spcPts val="0"/>
              </a:spcBef>
              <a:spcAft>
                <a:spcPts val="0"/>
              </a:spcAft>
              <a:buClr>
                <a:srgbClr val="333333"/>
              </a:buClr>
              <a:buSzPts val="1400"/>
              <a:buFont typeface="Times New Roman"/>
              <a:buChar char="●"/>
            </a:pPr>
            <a:r>
              <a:rPr lang="en">
                <a:solidFill>
                  <a:srgbClr val="333333"/>
                </a:solidFill>
                <a:highlight>
                  <a:schemeClr val="lt1"/>
                </a:highlight>
                <a:latin typeface="Times New Roman"/>
                <a:ea typeface="Times New Roman"/>
                <a:cs typeface="Times New Roman"/>
                <a:sym typeface="Times New Roman"/>
              </a:rPr>
              <a:t>So, we need to focus on products belonging to cluster 2 such as Tapatio, Ancient Harvest. So we can increase the quality of those products.</a:t>
            </a:r>
            <a:endParaRPr>
              <a:solidFill>
                <a:srgbClr val="333333"/>
              </a:solidFill>
              <a:highlight>
                <a:schemeClr val="lt1"/>
              </a:highlight>
              <a:latin typeface="Times New Roman"/>
              <a:ea typeface="Times New Roman"/>
              <a:cs typeface="Times New Roman"/>
              <a:sym typeface="Times New Roman"/>
            </a:endParaRPr>
          </a:p>
          <a:p>
            <a:pPr marL="0" lvl="0" indent="0" algn="just" rtl="0">
              <a:spcBef>
                <a:spcPts val="1200"/>
              </a:spcBef>
              <a:spcAft>
                <a:spcPts val="0"/>
              </a:spcAft>
              <a:buNone/>
            </a:pPr>
            <a:endParaRPr>
              <a:solidFill>
                <a:srgbClr val="333333"/>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a:p>
        </p:txBody>
      </p:sp>
      <p:sp>
        <p:nvSpPr>
          <p:cNvPr id="363" name="Google Shape;36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pic>
        <p:nvPicPr>
          <p:cNvPr id="364" name="Google Shape;364;p32"/>
          <p:cNvPicPr preferRelativeResize="0"/>
          <p:nvPr/>
        </p:nvPicPr>
        <p:blipFill>
          <a:blip r:embed="rId3">
            <a:alphaModFix/>
          </a:blip>
          <a:stretch>
            <a:fillRect/>
          </a:stretch>
        </p:blipFill>
        <p:spPr>
          <a:xfrm>
            <a:off x="505500" y="1141263"/>
            <a:ext cx="3877150" cy="2860975"/>
          </a:xfrm>
          <a:prstGeom prst="rect">
            <a:avLst/>
          </a:prstGeom>
          <a:noFill/>
          <a:ln>
            <a:noFill/>
          </a:ln>
          <a:effectLst>
            <a:outerShdw blurRad="57150" dist="19050" dir="5400000" algn="bl" rotWithShape="0">
              <a:srgbClr val="000000">
                <a:alpha val="50000"/>
              </a:srgbClr>
            </a:outerShdw>
          </a:effectLst>
        </p:spPr>
      </p:pic>
      <p:sp>
        <p:nvSpPr>
          <p:cNvPr id="365" name="Google Shape;365;p32"/>
          <p:cNvSpPr txBox="1"/>
          <p:nvPr/>
        </p:nvSpPr>
        <p:spPr>
          <a:xfrm>
            <a:off x="1328225" y="4002225"/>
            <a:ext cx="2231700" cy="83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Cluster ‘0’=’Positive’</a:t>
            </a:r>
            <a:endParaRPr b="1">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Cluster ‘1’=’Neutral’</a:t>
            </a:r>
            <a:endParaRPr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Cluster ‘2’=’Negative’</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3"/>
          <p:cNvSpPr txBox="1">
            <a:spLocks noGrp="1"/>
          </p:cNvSpPr>
          <p:nvPr>
            <p:ph type="title"/>
          </p:nvPr>
        </p:nvSpPr>
        <p:spPr>
          <a:xfrm>
            <a:off x="311700" y="1712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Time Series Analysis</a:t>
            </a:r>
            <a:endParaRPr b="1">
              <a:latin typeface="Times New Roman"/>
              <a:ea typeface="Times New Roman"/>
              <a:cs typeface="Times New Roman"/>
              <a:sym typeface="Times New Roman"/>
            </a:endParaRPr>
          </a:p>
        </p:txBody>
      </p:sp>
      <p:sp>
        <p:nvSpPr>
          <p:cNvPr id="371" name="Google Shape;371;p33"/>
          <p:cNvSpPr/>
          <p:nvPr/>
        </p:nvSpPr>
        <p:spPr>
          <a:xfrm>
            <a:off x="1662920"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3"/>
          <p:cNvGrpSpPr/>
          <p:nvPr/>
        </p:nvGrpSpPr>
        <p:grpSpPr>
          <a:xfrm>
            <a:off x="519875" y="1948510"/>
            <a:ext cx="1496400" cy="2170361"/>
            <a:chOff x="519875" y="1948510"/>
            <a:chExt cx="1496400" cy="2170361"/>
          </a:xfrm>
        </p:grpSpPr>
        <p:sp>
          <p:nvSpPr>
            <p:cNvPr id="373" name="Google Shape;373;p33"/>
            <p:cNvSpPr/>
            <p:nvPr/>
          </p:nvSpPr>
          <p:spPr>
            <a:xfrm>
              <a:off x="877947"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txBox="1"/>
            <p:nvPr/>
          </p:nvSpPr>
          <p:spPr>
            <a:xfrm>
              <a:off x="95669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1</a:t>
              </a:r>
              <a:endParaRPr sz="800" b="1">
                <a:solidFill>
                  <a:srgbClr val="A72A1E"/>
                </a:solidFill>
                <a:latin typeface="Roboto"/>
                <a:ea typeface="Roboto"/>
                <a:cs typeface="Roboto"/>
                <a:sym typeface="Roboto"/>
              </a:endParaRPr>
            </a:p>
          </p:txBody>
        </p:sp>
        <p:sp>
          <p:nvSpPr>
            <p:cNvPr id="375" name="Google Shape;375;p33"/>
            <p:cNvSpPr txBox="1"/>
            <p:nvPr/>
          </p:nvSpPr>
          <p:spPr>
            <a:xfrm>
              <a:off x="519878"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Splitting Sentiment</a:t>
              </a:r>
              <a:endParaRPr sz="1000" b="1">
                <a:solidFill>
                  <a:srgbClr val="A72A1E"/>
                </a:solidFill>
                <a:latin typeface="Roboto"/>
                <a:ea typeface="Roboto"/>
                <a:cs typeface="Roboto"/>
                <a:sym typeface="Roboto"/>
              </a:endParaRPr>
            </a:p>
          </p:txBody>
        </p:sp>
        <p:sp>
          <p:nvSpPr>
            <p:cNvPr id="376" name="Google Shape;376;p33"/>
            <p:cNvSpPr txBox="1"/>
            <p:nvPr/>
          </p:nvSpPr>
          <p:spPr>
            <a:xfrm>
              <a:off x="519875" y="3109071"/>
              <a:ext cx="1496400" cy="100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a:solidFill>
                    <a:srgbClr val="A72A1E"/>
                  </a:solidFill>
                  <a:latin typeface="Roboto"/>
                  <a:ea typeface="Roboto"/>
                  <a:cs typeface="Roboto"/>
                  <a:sym typeface="Roboto"/>
                </a:rPr>
                <a:t>Split overall sentiments into 3 different column Positive,Neutral,Negativ</a:t>
              </a:r>
              <a:r>
                <a:rPr lang="en" sz="800">
                  <a:solidFill>
                    <a:srgbClr val="A72A1E"/>
                  </a:solidFill>
                  <a:latin typeface="Roboto"/>
                  <a:ea typeface="Roboto"/>
                  <a:cs typeface="Roboto"/>
                  <a:sym typeface="Roboto"/>
                </a:rPr>
                <a:t>e</a:t>
              </a:r>
              <a:endParaRPr sz="800">
                <a:solidFill>
                  <a:srgbClr val="A72A1E"/>
                </a:solidFill>
                <a:latin typeface="Roboto"/>
                <a:ea typeface="Roboto"/>
                <a:cs typeface="Roboto"/>
                <a:sym typeface="Roboto"/>
              </a:endParaRPr>
            </a:p>
          </p:txBody>
        </p:sp>
      </p:grpSp>
      <p:grpSp>
        <p:nvGrpSpPr>
          <p:cNvPr id="377" name="Google Shape;377;p33"/>
          <p:cNvGrpSpPr/>
          <p:nvPr/>
        </p:nvGrpSpPr>
        <p:grpSpPr>
          <a:xfrm>
            <a:off x="1848940" y="1948510"/>
            <a:ext cx="1310400" cy="1897975"/>
            <a:chOff x="1848940" y="1948510"/>
            <a:chExt cx="1310400" cy="1897975"/>
          </a:xfrm>
        </p:grpSpPr>
        <p:sp>
          <p:nvSpPr>
            <p:cNvPr id="378" name="Google Shape;378;p33"/>
            <p:cNvSpPr/>
            <p:nvPr/>
          </p:nvSpPr>
          <p:spPr>
            <a:xfrm>
              <a:off x="2206990"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txBox="1"/>
            <p:nvPr/>
          </p:nvSpPr>
          <p:spPr>
            <a:xfrm>
              <a:off x="184894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Resampling</a:t>
              </a:r>
              <a:endParaRPr sz="1000" b="1">
                <a:solidFill>
                  <a:srgbClr val="A72A1E"/>
                </a:solidFill>
                <a:latin typeface="Roboto"/>
                <a:ea typeface="Roboto"/>
                <a:cs typeface="Roboto"/>
                <a:sym typeface="Roboto"/>
              </a:endParaRPr>
            </a:p>
          </p:txBody>
        </p:sp>
        <p:sp>
          <p:nvSpPr>
            <p:cNvPr id="380" name="Google Shape;380;p33"/>
            <p:cNvSpPr txBox="1"/>
            <p:nvPr/>
          </p:nvSpPr>
          <p:spPr>
            <a:xfrm>
              <a:off x="1848940"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a:solidFill>
                    <a:srgbClr val="A72A1E"/>
                  </a:solidFill>
                  <a:latin typeface="Roboto"/>
                  <a:ea typeface="Roboto"/>
                  <a:cs typeface="Roboto"/>
                  <a:sym typeface="Roboto"/>
                </a:rPr>
                <a:t>Resampling the data Quarterly to get the continuity in the data</a:t>
              </a:r>
              <a:endParaRPr sz="900">
                <a:solidFill>
                  <a:srgbClr val="A72A1E"/>
                </a:solidFill>
                <a:latin typeface="Roboto"/>
                <a:ea typeface="Roboto"/>
                <a:cs typeface="Roboto"/>
                <a:sym typeface="Roboto"/>
              </a:endParaRPr>
            </a:p>
          </p:txBody>
        </p:sp>
        <p:sp>
          <p:nvSpPr>
            <p:cNvPr id="381" name="Google Shape;381;p33"/>
            <p:cNvSpPr txBox="1"/>
            <p:nvPr/>
          </p:nvSpPr>
          <p:spPr>
            <a:xfrm>
              <a:off x="2285740"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2</a:t>
              </a:r>
              <a:endParaRPr sz="800" b="1">
                <a:solidFill>
                  <a:srgbClr val="A72A1E"/>
                </a:solidFill>
                <a:latin typeface="Roboto"/>
                <a:ea typeface="Roboto"/>
                <a:cs typeface="Roboto"/>
                <a:sym typeface="Roboto"/>
              </a:endParaRPr>
            </a:p>
          </p:txBody>
        </p:sp>
      </p:grpSp>
      <p:grpSp>
        <p:nvGrpSpPr>
          <p:cNvPr id="382" name="Google Shape;382;p33"/>
          <p:cNvGrpSpPr/>
          <p:nvPr/>
        </p:nvGrpSpPr>
        <p:grpSpPr>
          <a:xfrm>
            <a:off x="3178034" y="1948510"/>
            <a:ext cx="1359902" cy="1897974"/>
            <a:chOff x="3178034" y="1948510"/>
            <a:chExt cx="1359902" cy="1897974"/>
          </a:xfrm>
        </p:grpSpPr>
        <p:sp>
          <p:nvSpPr>
            <p:cNvPr id="383" name="Google Shape;383;p33"/>
            <p:cNvSpPr/>
            <p:nvPr/>
          </p:nvSpPr>
          <p:spPr>
            <a:xfrm>
              <a:off x="3560827"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txBox="1"/>
            <p:nvPr/>
          </p:nvSpPr>
          <p:spPr>
            <a:xfrm>
              <a:off x="3178034"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Decomposition</a:t>
              </a:r>
              <a:endParaRPr sz="1000" b="1">
                <a:solidFill>
                  <a:srgbClr val="A72A1E"/>
                </a:solidFill>
                <a:latin typeface="Roboto"/>
                <a:ea typeface="Roboto"/>
                <a:cs typeface="Roboto"/>
                <a:sym typeface="Roboto"/>
              </a:endParaRPr>
            </a:p>
          </p:txBody>
        </p:sp>
        <p:sp>
          <p:nvSpPr>
            <p:cNvPr id="385" name="Google Shape;385;p33"/>
            <p:cNvSpPr txBox="1"/>
            <p:nvPr/>
          </p:nvSpPr>
          <p:spPr>
            <a:xfrm>
              <a:off x="3178036" y="3109084"/>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a:solidFill>
                    <a:srgbClr val="A72A1E"/>
                  </a:solidFill>
                  <a:latin typeface="Roboto"/>
                  <a:ea typeface="Roboto"/>
                  <a:cs typeface="Roboto"/>
                  <a:sym typeface="Roboto"/>
                </a:rPr>
                <a:t>To visualize time series components </a:t>
              </a:r>
              <a:endParaRPr sz="900">
                <a:solidFill>
                  <a:srgbClr val="A72A1E"/>
                </a:solidFill>
                <a:latin typeface="Roboto"/>
                <a:ea typeface="Roboto"/>
                <a:cs typeface="Roboto"/>
                <a:sym typeface="Roboto"/>
              </a:endParaRPr>
            </a:p>
          </p:txBody>
        </p:sp>
        <p:sp>
          <p:nvSpPr>
            <p:cNvPr id="386" name="Google Shape;386;p33"/>
            <p:cNvSpPr txBox="1"/>
            <p:nvPr/>
          </p:nvSpPr>
          <p:spPr>
            <a:xfrm>
              <a:off x="363957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3</a:t>
              </a:r>
              <a:endParaRPr sz="800" b="1">
                <a:solidFill>
                  <a:srgbClr val="A72A1E"/>
                </a:solidFill>
                <a:latin typeface="Roboto"/>
                <a:ea typeface="Roboto"/>
                <a:cs typeface="Roboto"/>
                <a:sym typeface="Roboto"/>
              </a:endParaRPr>
            </a:p>
          </p:txBody>
        </p:sp>
      </p:grpSp>
      <p:grpSp>
        <p:nvGrpSpPr>
          <p:cNvPr id="387" name="Google Shape;387;p33"/>
          <p:cNvGrpSpPr/>
          <p:nvPr/>
        </p:nvGrpSpPr>
        <p:grpSpPr>
          <a:xfrm>
            <a:off x="4557650" y="1948510"/>
            <a:ext cx="1310403" cy="1897975"/>
            <a:chOff x="4557650" y="1948510"/>
            <a:chExt cx="1310403" cy="1897975"/>
          </a:xfrm>
        </p:grpSpPr>
        <p:sp>
          <p:nvSpPr>
            <p:cNvPr id="388" name="Google Shape;388;p33"/>
            <p:cNvSpPr/>
            <p:nvPr/>
          </p:nvSpPr>
          <p:spPr>
            <a:xfrm>
              <a:off x="4915703"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txBox="1"/>
            <p:nvPr/>
          </p:nvSpPr>
          <p:spPr>
            <a:xfrm>
              <a:off x="455765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Check Stationarity</a:t>
              </a:r>
              <a:endParaRPr sz="1000" b="1">
                <a:solidFill>
                  <a:srgbClr val="A72A1E"/>
                </a:solidFill>
                <a:latin typeface="Roboto"/>
                <a:ea typeface="Roboto"/>
                <a:cs typeface="Roboto"/>
                <a:sym typeface="Roboto"/>
              </a:endParaRPr>
            </a:p>
          </p:txBody>
        </p:sp>
        <p:sp>
          <p:nvSpPr>
            <p:cNvPr id="390" name="Google Shape;390;p33"/>
            <p:cNvSpPr txBox="1"/>
            <p:nvPr/>
          </p:nvSpPr>
          <p:spPr>
            <a:xfrm>
              <a:off x="4557653"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a:solidFill>
                    <a:srgbClr val="A72A1E"/>
                  </a:solidFill>
                  <a:latin typeface="Roboto"/>
                  <a:ea typeface="Roboto"/>
                  <a:cs typeface="Roboto"/>
                  <a:sym typeface="Roboto"/>
                </a:rPr>
                <a:t>Checking the stationarity of the data by ADF test</a:t>
              </a:r>
              <a:endParaRPr sz="900">
                <a:solidFill>
                  <a:srgbClr val="A72A1E"/>
                </a:solidFill>
                <a:latin typeface="Roboto"/>
                <a:ea typeface="Roboto"/>
                <a:cs typeface="Roboto"/>
                <a:sym typeface="Roboto"/>
              </a:endParaRPr>
            </a:p>
          </p:txBody>
        </p:sp>
        <p:sp>
          <p:nvSpPr>
            <p:cNvPr id="391" name="Google Shape;391;p33"/>
            <p:cNvSpPr txBox="1"/>
            <p:nvPr/>
          </p:nvSpPr>
          <p:spPr>
            <a:xfrm>
              <a:off x="4994453"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4</a:t>
              </a:r>
              <a:endParaRPr sz="800" b="1">
                <a:solidFill>
                  <a:srgbClr val="A72A1E"/>
                </a:solidFill>
                <a:latin typeface="Roboto"/>
                <a:ea typeface="Roboto"/>
                <a:cs typeface="Roboto"/>
                <a:sym typeface="Roboto"/>
              </a:endParaRPr>
            </a:p>
          </p:txBody>
        </p:sp>
      </p:grpSp>
      <p:grpSp>
        <p:nvGrpSpPr>
          <p:cNvPr id="392" name="Google Shape;392;p33"/>
          <p:cNvGrpSpPr/>
          <p:nvPr/>
        </p:nvGrpSpPr>
        <p:grpSpPr>
          <a:xfrm>
            <a:off x="5887800" y="1948510"/>
            <a:ext cx="1359905" cy="1897975"/>
            <a:chOff x="5887800" y="1948510"/>
            <a:chExt cx="1359905" cy="1897975"/>
          </a:xfrm>
        </p:grpSpPr>
        <p:sp>
          <p:nvSpPr>
            <p:cNvPr id="393" name="Google Shape;393;p33"/>
            <p:cNvSpPr/>
            <p:nvPr/>
          </p:nvSpPr>
          <p:spPr>
            <a:xfrm>
              <a:off x="6270606"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txBox="1"/>
            <p:nvPr/>
          </p:nvSpPr>
          <p:spPr>
            <a:xfrm>
              <a:off x="5887800"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Time Series Model</a:t>
              </a:r>
              <a:endParaRPr sz="1000" b="1">
                <a:solidFill>
                  <a:srgbClr val="A72A1E"/>
                </a:solidFill>
                <a:latin typeface="Roboto"/>
                <a:ea typeface="Roboto"/>
                <a:cs typeface="Roboto"/>
                <a:sym typeface="Roboto"/>
              </a:endParaRPr>
            </a:p>
          </p:txBody>
        </p:sp>
        <p:sp>
          <p:nvSpPr>
            <p:cNvPr id="395" name="Google Shape;395;p33"/>
            <p:cNvSpPr txBox="1"/>
            <p:nvPr/>
          </p:nvSpPr>
          <p:spPr>
            <a:xfrm>
              <a:off x="5887806"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a:solidFill>
                    <a:srgbClr val="A72A1E"/>
                  </a:solidFill>
                  <a:latin typeface="Roboto"/>
                  <a:ea typeface="Roboto"/>
                  <a:cs typeface="Roboto"/>
                  <a:sym typeface="Roboto"/>
                </a:rPr>
                <a:t>ARIMA, SARIMA models on Positive, Neutral, Negative Sentiments</a:t>
              </a:r>
              <a:endParaRPr sz="900">
                <a:solidFill>
                  <a:srgbClr val="A72A1E"/>
                </a:solidFill>
                <a:latin typeface="Roboto"/>
                <a:ea typeface="Roboto"/>
                <a:cs typeface="Roboto"/>
                <a:sym typeface="Roboto"/>
              </a:endParaRPr>
            </a:p>
          </p:txBody>
        </p:sp>
        <p:sp>
          <p:nvSpPr>
            <p:cNvPr id="396" name="Google Shape;396;p33"/>
            <p:cNvSpPr txBox="1"/>
            <p:nvPr/>
          </p:nvSpPr>
          <p:spPr>
            <a:xfrm>
              <a:off x="6349356"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5</a:t>
              </a:r>
              <a:endParaRPr sz="800" b="1">
                <a:solidFill>
                  <a:srgbClr val="A72A1E"/>
                </a:solidFill>
                <a:latin typeface="Roboto"/>
                <a:ea typeface="Roboto"/>
                <a:cs typeface="Roboto"/>
                <a:sym typeface="Roboto"/>
              </a:endParaRPr>
            </a:p>
          </p:txBody>
        </p:sp>
      </p:grpSp>
      <p:grpSp>
        <p:nvGrpSpPr>
          <p:cNvPr id="397" name="Google Shape;397;p33"/>
          <p:cNvGrpSpPr/>
          <p:nvPr/>
        </p:nvGrpSpPr>
        <p:grpSpPr>
          <a:xfrm>
            <a:off x="7264213" y="1948510"/>
            <a:ext cx="1359905" cy="1897975"/>
            <a:chOff x="7264213" y="1948510"/>
            <a:chExt cx="1359905" cy="1897975"/>
          </a:xfrm>
        </p:grpSpPr>
        <p:sp>
          <p:nvSpPr>
            <p:cNvPr id="398" name="Google Shape;398;p33"/>
            <p:cNvSpPr/>
            <p:nvPr/>
          </p:nvSpPr>
          <p:spPr>
            <a:xfrm>
              <a:off x="7647018"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txBox="1"/>
            <p:nvPr/>
          </p:nvSpPr>
          <p:spPr>
            <a:xfrm>
              <a:off x="7264213"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Sentiment Forecasting</a:t>
              </a:r>
              <a:endParaRPr sz="1000" b="1">
                <a:solidFill>
                  <a:srgbClr val="A72A1E"/>
                </a:solidFill>
                <a:latin typeface="Roboto"/>
                <a:ea typeface="Roboto"/>
                <a:cs typeface="Roboto"/>
                <a:sym typeface="Roboto"/>
              </a:endParaRPr>
            </a:p>
          </p:txBody>
        </p:sp>
        <p:sp>
          <p:nvSpPr>
            <p:cNvPr id="400" name="Google Shape;400;p33"/>
            <p:cNvSpPr txBox="1"/>
            <p:nvPr/>
          </p:nvSpPr>
          <p:spPr>
            <a:xfrm>
              <a:off x="7264218"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a:solidFill>
                    <a:srgbClr val="A72A1E"/>
                  </a:solidFill>
                  <a:latin typeface="Roboto"/>
                  <a:ea typeface="Roboto"/>
                  <a:cs typeface="Roboto"/>
                  <a:sym typeface="Roboto"/>
                </a:rPr>
                <a:t>On the best model we will forecast the upcoming sentiments</a:t>
              </a:r>
              <a:endParaRPr sz="900">
                <a:solidFill>
                  <a:srgbClr val="A72A1E"/>
                </a:solidFill>
                <a:latin typeface="Roboto"/>
                <a:ea typeface="Roboto"/>
                <a:cs typeface="Roboto"/>
                <a:sym typeface="Roboto"/>
              </a:endParaRPr>
            </a:p>
          </p:txBody>
        </p:sp>
        <p:sp>
          <p:nvSpPr>
            <p:cNvPr id="401" name="Google Shape;401;p33"/>
            <p:cNvSpPr txBox="1"/>
            <p:nvPr/>
          </p:nvSpPr>
          <p:spPr>
            <a:xfrm>
              <a:off x="7725768"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6</a:t>
              </a:r>
              <a:endParaRPr sz="800" b="1">
                <a:solidFill>
                  <a:srgbClr val="A72A1E"/>
                </a:solidFill>
                <a:latin typeface="Roboto"/>
                <a:ea typeface="Roboto"/>
                <a:cs typeface="Roboto"/>
                <a:sym typeface="Roboto"/>
              </a:endParaRPr>
            </a:p>
          </p:txBody>
        </p:sp>
      </p:grpSp>
      <p:sp>
        <p:nvSpPr>
          <p:cNvPr id="402" name="Google Shape;402;p33"/>
          <p:cNvSpPr/>
          <p:nvPr/>
        </p:nvSpPr>
        <p:spPr>
          <a:xfrm>
            <a:off x="3004357"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72A1E"/>
              </a:solidFill>
            </a:endParaRPr>
          </a:p>
        </p:txBody>
      </p:sp>
      <p:sp>
        <p:nvSpPr>
          <p:cNvPr id="403" name="Google Shape;403;p33"/>
          <p:cNvSpPr/>
          <p:nvPr/>
        </p:nvSpPr>
        <p:spPr>
          <a:xfrm>
            <a:off x="4358720"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5713595"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079257"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txBox="1">
            <a:spLocks noGrp="1"/>
          </p:cNvSpPr>
          <p:nvPr>
            <p:ph type="body" idx="1"/>
          </p:nvPr>
        </p:nvSpPr>
        <p:spPr>
          <a:xfrm>
            <a:off x="214625" y="873275"/>
            <a:ext cx="8574300" cy="9222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Clr>
                <a:schemeClr val="dk1"/>
              </a:buClr>
              <a:buSzPts val="275"/>
              <a:buFont typeface="Arial"/>
              <a:buNone/>
            </a:pPr>
            <a:r>
              <a:rPr lang="en" sz="5600" b="1">
                <a:solidFill>
                  <a:schemeClr val="dk1"/>
                </a:solidFill>
                <a:highlight>
                  <a:schemeClr val="lt1"/>
                </a:highlight>
                <a:latin typeface="Times New Roman"/>
                <a:ea typeface="Times New Roman"/>
                <a:cs typeface="Times New Roman"/>
                <a:sym typeface="Times New Roman"/>
              </a:rPr>
              <a:t>Objectives: </a:t>
            </a:r>
            <a:r>
              <a:rPr lang="en" sz="5600">
                <a:solidFill>
                  <a:schemeClr val="dk1"/>
                </a:solidFill>
                <a:latin typeface="Times New Roman"/>
                <a:ea typeface="Times New Roman"/>
                <a:cs typeface="Times New Roman"/>
                <a:sym typeface="Times New Roman"/>
              </a:rPr>
              <a:t>Through Time Series Analysis we are going to predict/forecast the future sentiment of the customers shopping on Amazon Prime Pantry.</a:t>
            </a:r>
            <a:endParaRPr sz="56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ct val="78571"/>
              <a:buFont typeface="Arial"/>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ct val="78571"/>
              <a:buFont typeface="Arial"/>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ct val="78571"/>
              <a:buFont typeface="Arial"/>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ct val="78571"/>
              <a:buFont typeface="Arial"/>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ct val="78571"/>
              <a:buFont typeface="Arial"/>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ct val="78571"/>
              <a:buFont typeface="Arial"/>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ct val="78571"/>
              <a:buFont typeface="Arial"/>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ct val="78571"/>
              <a:buFont typeface="Arial"/>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Clr>
                <a:schemeClr val="dk1"/>
              </a:buClr>
              <a:buSzPct val="78571"/>
              <a:buFont typeface="Arial"/>
              <a:buNone/>
            </a:pPr>
            <a:endParaRPr sz="1400">
              <a:solidFill>
                <a:schemeClr val="dk1"/>
              </a:solidFill>
              <a:latin typeface="Times New Roman"/>
              <a:ea typeface="Times New Roman"/>
              <a:cs typeface="Times New Roman"/>
              <a:sym typeface="Times New Roman"/>
            </a:endParaRPr>
          </a:p>
        </p:txBody>
      </p:sp>
      <p:sp>
        <p:nvSpPr>
          <p:cNvPr id="407" name="Google Shape;40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sp>
        <p:nvSpPr>
          <p:cNvPr id="408" name="Google Shape;408;p33"/>
          <p:cNvSpPr txBox="1"/>
          <p:nvPr/>
        </p:nvSpPr>
        <p:spPr>
          <a:xfrm>
            <a:off x="379650" y="4425050"/>
            <a:ext cx="58782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200"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Time Series Analysis</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4"/>
          <p:cNvSpPr txBox="1">
            <a:spLocks noGrp="1"/>
          </p:cNvSpPr>
          <p:nvPr>
            <p:ph type="title"/>
          </p:nvPr>
        </p:nvSpPr>
        <p:spPr>
          <a:xfrm>
            <a:off x="282075" y="750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2761" b="1">
                <a:solidFill>
                  <a:schemeClr val="dk1"/>
                </a:solidFill>
                <a:latin typeface="Times New Roman"/>
                <a:ea typeface="Times New Roman"/>
                <a:cs typeface="Times New Roman"/>
                <a:sym typeface="Times New Roman"/>
              </a:rPr>
              <a:t>Time Series Analysis(Contd.)</a:t>
            </a:r>
            <a:endParaRPr sz="2761" b="1">
              <a:solidFill>
                <a:schemeClr val="dk1"/>
              </a:solidFill>
              <a:latin typeface="Times New Roman"/>
              <a:ea typeface="Times New Roman"/>
              <a:cs typeface="Times New Roman"/>
              <a:sym typeface="Times New Roman"/>
            </a:endParaRPr>
          </a:p>
        </p:txBody>
      </p:sp>
      <p:sp>
        <p:nvSpPr>
          <p:cNvPr id="414" name="Google Shape;414;p34"/>
          <p:cNvSpPr txBox="1">
            <a:spLocks noGrp="1"/>
          </p:cNvSpPr>
          <p:nvPr>
            <p:ph type="body" idx="1"/>
          </p:nvPr>
        </p:nvSpPr>
        <p:spPr>
          <a:xfrm>
            <a:off x="311700" y="1152475"/>
            <a:ext cx="3398400" cy="96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Data Understanding :</a:t>
            </a:r>
            <a:endParaRPr b="1">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Split overall sentiments into 3 different column Positive,Neutral,Negative.</a:t>
            </a:r>
            <a:endParaRPr sz="1200" b="1">
              <a:solidFill>
                <a:schemeClr val="dk1"/>
              </a:solidFill>
              <a:latin typeface="Times New Roman"/>
              <a:ea typeface="Times New Roman"/>
              <a:cs typeface="Times New Roman"/>
              <a:sym typeface="Times New Roman"/>
            </a:endParaRPr>
          </a:p>
          <a:p>
            <a:pPr marL="0" lvl="0" indent="0" algn="l" rtl="0">
              <a:spcBef>
                <a:spcPts val="1600"/>
              </a:spcBef>
              <a:spcAft>
                <a:spcPts val="0"/>
              </a:spcAft>
              <a:buNone/>
            </a:pPr>
            <a:endParaRPr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1200"/>
              </a:spcAft>
              <a:buNone/>
            </a:pPr>
            <a:endParaRPr sz="1100">
              <a:latin typeface="Times New Roman"/>
              <a:ea typeface="Times New Roman"/>
              <a:cs typeface="Times New Roman"/>
              <a:sym typeface="Times New Roman"/>
            </a:endParaRPr>
          </a:p>
        </p:txBody>
      </p:sp>
      <p:pic>
        <p:nvPicPr>
          <p:cNvPr id="415" name="Google Shape;415;p34"/>
          <p:cNvPicPr preferRelativeResize="0"/>
          <p:nvPr/>
        </p:nvPicPr>
        <p:blipFill rotWithShape="1">
          <a:blip r:embed="rId3">
            <a:alphaModFix/>
          </a:blip>
          <a:srcRect l="5422" t="26327" r="33310" b="22160"/>
          <a:stretch/>
        </p:blipFill>
        <p:spPr>
          <a:xfrm>
            <a:off x="3952100" y="1986275"/>
            <a:ext cx="5191901" cy="2455375"/>
          </a:xfrm>
          <a:prstGeom prst="rect">
            <a:avLst/>
          </a:prstGeom>
          <a:noFill/>
          <a:ln>
            <a:noFill/>
          </a:ln>
          <a:effectLst>
            <a:outerShdw blurRad="57150" dist="19050" dir="5400000" algn="bl" rotWithShape="0">
              <a:srgbClr val="000000">
                <a:alpha val="40000"/>
              </a:srgbClr>
            </a:outerShdw>
          </a:effectLst>
        </p:spPr>
      </p:pic>
      <p:sp>
        <p:nvSpPr>
          <p:cNvPr id="416" name="Google Shape;416;p34"/>
          <p:cNvSpPr txBox="1">
            <a:spLocks noGrp="1"/>
          </p:cNvSpPr>
          <p:nvPr>
            <p:ph type="body" idx="2"/>
          </p:nvPr>
        </p:nvSpPr>
        <p:spPr>
          <a:xfrm>
            <a:off x="3710075" y="1152475"/>
            <a:ext cx="5240700" cy="66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latin typeface="Times New Roman"/>
                <a:ea typeface="Times New Roman"/>
                <a:cs typeface="Times New Roman"/>
                <a:sym typeface="Times New Roman"/>
              </a:rPr>
              <a:t>Plot of Sentiments</a:t>
            </a:r>
            <a:r>
              <a:rPr lang="en" b="1">
                <a:latin typeface="Times New Roman"/>
                <a:ea typeface="Times New Roman"/>
                <a:cs typeface="Times New Roman"/>
                <a:sym typeface="Times New Roman"/>
              </a:rPr>
              <a:t>:</a:t>
            </a:r>
            <a:endParaRPr b="1">
              <a:latin typeface="Times New Roman"/>
              <a:ea typeface="Times New Roman"/>
              <a:cs typeface="Times New Roman"/>
              <a:sym typeface="Times New Roman"/>
            </a:endParaRPr>
          </a:p>
        </p:txBody>
      </p:sp>
      <p:pic>
        <p:nvPicPr>
          <p:cNvPr id="417" name="Google Shape;417;p34"/>
          <p:cNvPicPr preferRelativeResize="0"/>
          <p:nvPr/>
        </p:nvPicPr>
        <p:blipFill rotWithShape="1">
          <a:blip r:embed="rId4">
            <a:alphaModFix/>
          </a:blip>
          <a:srcRect l="4853" t="40087" r="48526"/>
          <a:stretch/>
        </p:blipFill>
        <p:spPr>
          <a:xfrm>
            <a:off x="220850" y="2116525"/>
            <a:ext cx="3489226" cy="2325125"/>
          </a:xfrm>
          <a:prstGeom prst="rect">
            <a:avLst/>
          </a:prstGeom>
          <a:noFill/>
          <a:ln>
            <a:noFill/>
          </a:ln>
          <a:effectLst>
            <a:outerShdw blurRad="57150" dist="19050" dir="5400000" algn="bl" rotWithShape="0">
              <a:srgbClr val="000000">
                <a:alpha val="50000"/>
              </a:srgbClr>
            </a:outerShdw>
          </a:effectLst>
        </p:spPr>
      </p:pic>
      <p:sp>
        <p:nvSpPr>
          <p:cNvPr id="418" name="Google Shape;41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5"/>
          <p:cNvSpPr txBox="1">
            <a:spLocks noGrp="1"/>
          </p:cNvSpPr>
          <p:nvPr>
            <p:ph type="title"/>
          </p:nvPr>
        </p:nvSpPr>
        <p:spPr>
          <a:xfrm>
            <a:off x="270875" y="4144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Decomposition Plots</a:t>
            </a:r>
            <a:endParaRPr b="1">
              <a:latin typeface="Times New Roman"/>
              <a:ea typeface="Times New Roman"/>
              <a:cs typeface="Times New Roman"/>
              <a:sym typeface="Times New Roman"/>
            </a:endParaRPr>
          </a:p>
        </p:txBody>
      </p:sp>
      <p:sp>
        <p:nvSpPr>
          <p:cNvPr id="424" name="Google Shape;42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graphicFrame>
        <p:nvGraphicFramePr>
          <p:cNvPr id="425" name="Google Shape;425;p35"/>
          <p:cNvGraphicFramePr/>
          <p:nvPr/>
        </p:nvGraphicFramePr>
        <p:xfrm>
          <a:off x="0" y="1099100"/>
          <a:ext cx="9144000" cy="3704050"/>
        </p:xfrm>
        <a:graphic>
          <a:graphicData uri="http://schemas.openxmlformats.org/drawingml/2006/table">
            <a:tbl>
              <a:tblPr>
                <a:noFill/>
                <a:tableStyleId>{E39CAE87-A786-482B-B538-C44467CEB022}</a:tableStyleId>
              </a:tblPr>
              <a:tblGrid>
                <a:gridCol w="3048000"/>
                <a:gridCol w="3048000"/>
                <a:gridCol w="3048000"/>
              </a:tblGrid>
              <a:tr h="466425">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Positive Sentiments</a:t>
                      </a:r>
                      <a:endParaRPr sz="18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Neutral Sentiments</a:t>
                      </a:r>
                      <a:endParaRPr sz="18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Negative Sentiments</a:t>
                      </a:r>
                      <a:endParaRPr sz="1800">
                        <a:latin typeface="Times New Roman"/>
                        <a:ea typeface="Times New Roman"/>
                        <a:cs typeface="Times New Roman"/>
                        <a:sym typeface="Times New Roman"/>
                      </a:endParaRPr>
                    </a:p>
                  </a:txBody>
                  <a:tcPr marL="91425" marR="91425" marT="91425" marB="91425"/>
                </a:tc>
              </a:tr>
              <a:tr h="32376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pic>
        <p:nvPicPr>
          <p:cNvPr id="426" name="Google Shape;426;p35"/>
          <p:cNvPicPr preferRelativeResize="0"/>
          <p:nvPr/>
        </p:nvPicPr>
        <p:blipFill>
          <a:blip r:embed="rId3">
            <a:alphaModFix/>
          </a:blip>
          <a:stretch>
            <a:fillRect/>
          </a:stretch>
        </p:blipFill>
        <p:spPr>
          <a:xfrm>
            <a:off x="3048000" y="1565525"/>
            <a:ext cx="3048001" cy="3237626"/>
          </a:xfrm>
          <a:prstGeom prst="rect">
            <a:avLst/>
          </a:prstGeom>
          <a:noFill/>
          <a:ln>
            <a:noFill/>
          </a:ln>
          <a:effectLst>
            <a:outerShdw blurRad="57150" dist="19050" dir="5400000" algn="bl" rotWithShape="0">
              <a:srgbClr val="000000">
                <a:alpha val="50000"/>
              </a:srgbClr>
            </a:outerShdw>
          </a:effectLst>
        </p:spPr>
      </p:pic>
      <p:pic>
        <p:nvPicPr>
          <p:cNvPr id="427" name="Google Shape;427;p35"/>
          <p:cNvPicPr preferRelativeResize="0"/>
          <p:nvPr/>
        </p:nvPicPr>
        <p:blipFill>
          <a:blip r:embed="rId4">
            <a:alphaModFix/>
          </a:blip>
          <a:stretch>
            <a:fillRect/>
          </a:stretch>
        </p:blipFill>
        <p:spPr>
          <a:xfrm>
            <a:off x="0" y="1565525"/>
            <a:ext cx="3012099" cy="3237625"/>
          </a:xfrm>
          <a:prstGeom prst="rect">
            <a:avLst/>
          </a:prstGeom>
          <a:noFill/>
          <a:ln>
            <a:noFill/>
          </a:ln>
          <a:effectLst>
            <a:outerShdw blurRad="57150" dist="19050" dir="5400000" algn="bl" rotWithShape="0">
              <a:srgbClr val="000000">
                <a:alpha val="50000"/>
              </a:srgbClr>
            </a:outerShdw>
          </a:effectLst>
        </p:spPr>
      </p:pic>
      <p:pic>
        <p:nvPicPr>
          <p:cNvPr id="428" name="Google Shape;428;p35"/>
          <p:cNvPicPr preferRelativeResize="0"/>
          <p:nvPr/>
        </p:nvPicPr>
        <p:blipFill>
          <a:blip r:embed="rId5">
            <a:alphaModFix/>
          </a:blip>
          <a:stretch>
            <a:fillRect/>
          </a:stretch>
        </p:blipFill>
        <p:spPr>
          <a:xfrm>
            <a:off x="6131900" y="1584138"/>
            <a:ext cx="3012100" cy="3200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311700" y="-185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500" b="1">
                <a:latin typeface="Times New Roman"/>
                <a:ea typeface="Times New Roman"/>
                <a:cs typeface="Times New Roman"/>
                <a:sym typeface="Times New Roman"/>
              </a:rPr>
              <a:t>Time Series Analysis(Contd.)</a:t>
            </a:r>
            <a:endParaRPr sz="2500" b="1">
              <a:latin typeface="Times New Roman"/>
              <a:ea typeface="Times New Roman"/>
              <a:cs typeface="Times New Roman"/>
              <a:sym typeface="Times New Roman"/>
            </a:endParaRPr>
          </a:p>
        </p:txBody>
      </p:sp>
      <p:grpSp>
        <p:nvGrpSpPr>
          <p:cNvPr id="434" name="Google Shape;434;p36"/>
          <p:cNvGrpSpPr/>
          <p:nvPr/>
        </p:nvGrpSpPr>
        <p:grpSpPr>
          <a:xfrm>
            <a:off x="459225" y="1262306"/>
            <a:ext cx="3337675" cy="1240139"/>
            <a:chOff x="4318975" y="909418"/>
            <a:chExt cx="3337675" cy="765282"/>
          </a:xfrm>
        </p:grpSpPr>
        <p:sp>
          <p:nvSpPr>
            <p:cNvPr id="435" name="Google Shape;435;p36"/>
            <p:cNvSpPr txBox="1"/>
            <p:nvPr/>
          </p:nvSpPr>
          <p:spPr>
            <a:xfrm>
              <a:off x="4928450" y="909418"/>
              <a:ext cx="2728200" cy="24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840D35"/>
                  </a:solidFill>
                  <a:latin typeface="Times New Roman"/>
                  <a:ea typeface="Times New Roman"/>
                  <a:cs typeface="Times New Roman"/>
                  <a:sym typeface="Times New Roman"/>
                </a:rPr>
                <a:t>Stationarity Check</a:t>
              </a:r>
              <a:endParaRPr b="1">
                <a:solidFill>
                  <a:srgbClr val="840D35"/>
                </a:solidFill>
                <a:latin typeface="Times New Roman"/>
                <a:ea typeface="Times New Roman"/>
                <a:cs typeface="Times New Roman"/>
                <a:sym typeface="Times New Roman"/>
              </a:endParaRPr>
            </a:p>
          </p:txBody>
        </p:sp>
        <p:sp>
          <p:nvSpPr>
            <p:cNvPr id="436" name="Google Shape;436;p36"/>
            <p:cNvSpPr txBox="1"/>
            <p:nvPr/>
          </p:nvSpPr>
          <p:spPr>
            <a:xfrm>
              <a:off x="4928450" y="992214"/>
              <a:ext cx="2728200" cy="365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000">
                  <a:solidFill>
                    <a:schemeClr val="dk1"/>
                  </a:solidFill>
                </a:rPr>
                <a:t>We have done stationarity check through Augmented Dickey Fuller test.</a:t>
              </a:r>
              <a:endParaRPr sz="300">
                <a:solidFill>
                  <a:srgbClr val="840D35"/>
                </a:solidFill>
                <a:latin typeface="Roboto"/>
                <a:ea typeface="Roboto"/>
                <a:cs typeface="Roboto"/>
                <a:sym typeface="Roboto"/>
              </a:endParaRPr>
            </a:p>
          </p:txBody>
        </p:sp>
        <p:sp>
          <p:nvSpPr>
            <p:cNvPr id="437" name="Google Shape;437;p36"/>
            <p:cNvSpPr/>
            <p:nvPr/>
          </p:nvSpPr>
          <p:spPr>
            <a:xfrm>
              <a:off x="4517125" y="1086100"/>
              <a:ext cx="133500" cy="5886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 name="Google Shape;438;p36"/>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grpSp>
        <p:nvGrpSpPr>
          <p:cNvPr id="439" name="Google Shape;439;p36"/>
          <p:cNvGrpSpPr/>
          <p:nvPr/>
        </p:nvGrpSpPr>
        <p:grpSpPr>
          <a:xfrm>
            <a:off x="459225" y="2271821"/>
            <a:ext cx="3337675" cy="1167437"/>
            <a:chOff x="4318975" y="909418"/>
            <a:chExt cx="3337675" cy="765282"/>
          </a:xfrm>
        </p:grpSpPr>
        <p:sp>
          <p:nvSpPr>
            <p:cNvPr id="440" name="Google Shape;440;p36"/>
            <p:cNvSpPr txBox="1"/>
            <p:nvPr/>
          </p:nvSpPr>
          <p:spPr>
            <a:xfrm>
              <a:off x="4928450" y="909418"/>
              <a:ext cx="2728200" cy="24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840D35"/>
                  </a:solidFill>
                  <a:latin typeface="Times New Roman"/>
                  <a:ea typeface="Times New Roman"/>
                  <a:cs typeface="Times New Roman"/>
                  <a:sym typeface="Times New Roman"/>
                </a:rPr>
                <a:t>ACF</a:t>
              </a:r>
              <a:endParaRPr sz="1300" b="1">
                <a:solidFill>
                  <a:srgbClr val="840D35"/>
                </a:solidFill>
                <a:latin typeface="Times New Roman"/>
                <a:ea typeface="Times New Roman"/>
                <a:cs typeface="Times New Roman"/>
                <a:sym typeface="Times New Roman"/>
              </a:endParaRPr>
            </a:p>
          </p:txBody>
        </p:sp>
        <p:sp>
          <p:nvSpPr>
            <p:cNvPr id="441" name="Google Shape;441;p36"/>
            <p:cNvSpPr txBox="1"/>
            <p:nvPr/>
          </p:nvSpPr>
          <p:spPr>
            <a:xfrm>
              <a:off x="4928450" y="967038"/>
              <a:ext cx="2728200" cy="365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000">
                  <a:solidFill>
                    <a:schemeClr val="dk1"/>
                  </a:solidFill>
                </a:rPr>
                <a:t>Autocorrelation function (ACF) is a measurement of how related the actual value is to the previous values including trend and seasonality.</a:t>
              </a:r>
              <a:endParaRPr sz="300">
                <a:solidFill>
                  <a:srgbClr val="840D35"/>
                </a:solidFill>
              </a:endParaRPr>
            </a:p>
          </p:txBody>
        </p:sp>
        <p:sp>
          <p:nvSpPr>
            <p:cNvPr id="442" name="Google Shape;442;p36"/>
            <p:cNvSpPr/>
            <p:nvPr/>
          </p:nvSpPr>
          <p:spPr>
            <a:xfrm>
              <a:off x="4517125" y="1086100"/>
              <a:ext cx="133500" cy="5886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 name="Google Shape;443;p36"/>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grpSp>
        <p:nvGrpSpPr>
          <p:cNvPr id="444" name="Google Shape;444;p36"/>
          <p:cNvGrpSpPr/>
          <p:nvPr/>
        </p:nvGrpSpPr>
        <p:grpSpPr>
          <a:xfrm>
            <a:off x="459225" y="3210585"/>
            <a:ext cx="3337675" cy="1112337"/>
            <a:chOff x="4318975" y="909418"/>
            <a:chExt cx="3337675" cy="765282"/>
          </a:xfrm>
        </p:grpSpPr>
        <p:sp>
          <p:nvSpPr>
            <p:cNvPr id="445" name="Google Shape;445;p36"/>
            <p:cNvSpPr txBox="1"/>
            <p:nvPr/>
          </p:nvSpPr>
          <p:spPr>
            <a:xfrm>
              <a:off x="4928450" y="909418"/>
              <a:ext cx="2728200" cy="24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802017"/>
                  </a:solidFill>
                  <a:latin typeface="Times New Roman"/>
                  <a:ea typeface="Times New Roman"/>
                  <a:cs typeface="Times New Roman"/>
                  <a:sym typeface="Times New Roman"/>
                </a:rPr>
                <a:t>PACF</a:t>
              </a:r>
              <a:endParaRPr sz="1200" b="1">
                <a:solidFill>
                  <a:srgbClr val="802017"/>
                </a:solidFill>
                <a:latin typeface="Times New Roman"/>
                <a:ea typeface="Times New Roman"/>
                <a:cs typeface="Times New Roman"/>
                <a:sym typeface="Times New Roman"/>
              </a:endParaRPr>
            </a:p>
          </p:txBody>
        </p:sp>
        <p:sp>
          <p:nvSpPr>
            <p:cNvPr id="446" name="Google Shape;446;p36"/>
            <p:cNvSpPr txBox="1"/>
            <p:nvPr/>
          </p:nvSpPr>
          <p:spPr>
            <a:xfrm>
              <a:off x="4913125" y="955613"/>
              <a:ext cx="2728200" cy="588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000">
                  <a:solidFill>
                    <a:schemeClr val="dk1"/>
                  </a:solidFill>
                </a:rPr>
                <a:t>Partial Autocorrelation function (PACF), unlike the ACF, finds the correlation between the residual values in the series,therefore it is only the partial function.</a:t>
              </a:r>
              <a:endParaRPr sz="500">
                <a:solidFill>
                  <a:srgbClr val="858585"/>
                </a:solidFill>
                <a:latin typeface="Roboto"/>
                <a:ea typeface="Roboto"/>
                <a:cs typeface="Roboto"/>
                <a:sym typeface="Roboto"/>
              </a:endParaRPr>
            </a:p>
          </p:txBody>
        </p:sp>
        <p:sp>
          <p:nvSpPr>
            <p:cNvPr id="447" name="Google Shape;447;p36"/>
            <p:cNvSpPr/>
            <p:nvPr/>
          </p:nvSpPr>
          <p:spPr>
            <a:xfrm>
              <a:off x="4517125" y="1086100"/>
              <a:ext cx="133500" cy="5886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802017"/>
                </a:highlight>
              </a:endParaRPr>
            </a:p>
          </p:txBody>
        </p:sp>
        <p:cxnSp>
          <p:nvCxnSpPr>
            <p:cNvPr id="448" name="Google Shape;448;p36"/>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pic>
        <p:nvPicPr>
          <p:cNvPr id="449" name="Google Shape;449;p36"/>
          <p:cNvPicPr preferRelativeResize="0"/>
          <p:nvPr/>
        </p:nvPicPr>
        <p:blipFill>
          <a:blip r:embed="rId3">
            <a:alphaModFix/>
          </a:blip>
          <a:stretch>
            <a:fillRect/>
          </a:stretch>
        </p:blipFill>
        <p:spPr>
          <a:xfrm>
            <a:off x="6501675" y="3079688"/>
            <a:ext cx="2210374" cy="2037450"/>
          </a:xfrm>
          <a:prstGeom prst="rect">
            <a:avLst/>
          </a:prstGeom>
          <a:noFill/>
          <a:ln>
            <a:noFill/>
          </a:ln>
          <a:effectLst>
            <a:outerShdw blurRad="57150" dist="19050" dir="5400000" algn="bl" rotWithShape="0">
              <a:srgbClr val="000000">
                <a:alpha val="50000"/>
              </a:srgbClr>
            </a:outerShdw>
          </a:effectLst>
        </p:spPr>
      </p:pic>
      <p:pic>
        <p:nvPicPr>
          <p:cNvPr id="450" name="Google Shape;450;p36"/>
          <p:cNvPicPr preferRelativeResize="0"/>
          <p:nvPr/>
        </p:nvPicPr>
        <p:blipFill>
          <a:blip r:embed="rId4">
            <a:alphaModFix/>
          </a:blip>
          <a:stretch>
            <a:fillRect/>
          </a:stretch>
        </p:blipFill>
        <p:spPr>
          <a:xfrm>
            <a:off x="4044100" y="3079699"/>
            <a:ext cx="2210374" cy="2063793"/>
          </a:xfrm>
          <a:prstGeom prst="rect">
            <a:avLst/>
          </a:prstGeom>
          <a:noFill/>
          <a:ln>
            <a:noFill/>
          </a:ln>
          <a:effectLst>
            <a:outerShdw blurRad="57150" dist="19050" dir="5400000" algn="bl" rotWithShape="0">
              <a:srgbClr val="000000">
                <a:alpha val="50000"/>
              </a:srgbClr>
            </a:outerShdw>
          </a:effectLst>
        </p:spPr>
      </p:pic>
      <p:pic>
        <p:nvPicPr>
          <p:cNvPr id="451" name="Google Shape;451;p36"/>
          <p:cNvPicPr preferRelativeResize="0"/>
          <p:nvPr/>
        </p:nvPicPr>
        <p:blipFill rotWithShape="1">
          <a:blip r:embed="rId5">
            <a:alphaModFix/>
          </a:blip>
          <a:srcRect l="5873" t="12326"/>
          <a:stretch/>
        </p:blipFill>
        <p:spPr>
          <a:xfrm>
            <a:off x="4803075" y="873399"/>
            <a:ext cx="3121975" cy="1759550"/>
          </a:xfrm>
          <a:prstGeom prst="rect">
            <a:avLst/>
          </a:prstGeom>
          <a:noFill/>
          <a:ln>
            <a:noFill/>
          </a:ln>
          <a:effectLst>
            <a:outerShdw blurRad="57150" dist="19050" dir="5400000" algn="bl" rotWithShape="0">
              <a:srgbClr val="000000">
                <a:alpha val="50000"/>
              </a:srgbClr>
            </a:outerShdw>
          </a:effectLst>
        </p:spPr>
      </p:pic>
      <p:sp>
        <p:nvSpPr>
          <p:cNvPr id="452" name="Google Shape;452;p36"/>
          <p:cNvSpPr txBox="1"/>
          <p:nvPr/>
        </p:nvSpPr>
        <p:spPr>
          <a:xfrm>
            <a:off x="4044100" y="2656225"/>
            <a:ext cx="44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PACF PLOT (p)                                  ACF PLOT(q)</a:t>
            </a:r>
            <a:endParaRPr>
              <a:latin typeface="Times New Roman"/>
              <a:ea typeface="Times New Roman"/>
              <a:cs typeface="Times New Roman"/>
              <a:sym typeface="Times New Roman"/>
            </a:endParaRPr>
          </a:p>
        </p:txBody>
      </p:sp>
      <p:sp>
        <p:nvSpPr>
          <p:cNvPr id="453" name="Google Shape;4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sp>
        <p:nvSpPr>
          <p:cNvPr id="459" name="Google Shape;459;p37"/>
          <p:cNvSpPr txBox="1">
            <a:spLocks noGrp="1"/>
          </p:cNvSpPr>
          <p:nvPr>
            <p:ph type="body" idx="1"/>
          </p:nvPr>
        </p:nvSpPr>
        <p:spPr>
          <a:xfrm>
            <a:off x="154800" y="780000"/>
            <a:ext cx="8834400" cy="1092000"/>
          </a:xfrm>
          <a:prstGeom prst="rect">
            <a:avLst/>
          </a:prstGeom>
        </p:spPr>
        <p:txBody>
          <a:bodyPr spcFirstLastPara="1" wrap="square" lIns="91425" tIns="91425" rIns="91425" bIns="91425" anchor="t" anchorCtr="0">
            <a:normAutofit lnSpcReduction="10000"/>
          </a:bodyPr>
          <a:lstStyle/>
          <a:p>
            <a:pPr marL="0" lvl="0" indent="0" algn="l" rtl="0">
              <a:lnSpc>
                <a:spcPct val="90000"/>
              </a:lnSpc>
              <a:spcBef>
                <a:spcPts val="1000"/>
              </a:spcBef>
              <a:spcAft>
                <a:spcPts val="0"/>
              </a:spcAft>
              <a:buNone/>
            </a:pPr>
            <a:r>
              <a:rPr lang="en" b="1">
                <a:solidFill>
                  <a:schemeClr val="dk1"/>
                </a:solidFill>
              </a:rPr>
              <a:t>ARIMA </a:t>
            </a:r>
            <a:r>
              <a:rPr lang="en">
                <a:solidFill>
                  <a:schemeClr val="dk1"/>
                </a:solidFill>
              </a:rPr>
              <a:t>is a [p,d,q] model, p takes values upto previous p periods, q takes residuals upto q lags and d degree of difference done on data.</a:t>
            </a:r>
            <a:endParaRPr>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 sz="1200" b="1">
                <a:solidFill>
                  <a:schemeClr val="dk1"/>
                </a:solidFill>
              </a:rPr>
              <a:t>SARIMA</a:t>
            </a:r>
            <a:r>
              <a:rPr lang="en" sz="1200">
                <a:solidFill>
                  <a:schemeClr val="dk1"/>
                </a:solidFill>
              </a:rPr>
              <a:t> or Seasonal ARIMA, is an extension of ARIMA that explicitly supports univariate time series data with a seasonal component. All things remain same as ARIMA model but new seasonality elements are added. </a:t>
            </a:r>
            <a:endParaRPr>
              <a:solidFill>
                <a:schemeClr val="dk1"/>
              </a:solidFill>
            </a:endParaRPr>
          </a:p>
        </p:txBody>
      </p:sp>
      <p:sp>
        <p:nvSpPr>
          <p:cNvPr id="460" name="Google Shape;460;p37"/>
          <p:cNvSpPr txBox="1"/>
          <p:nvPr/>
        </p:nvSpPr>
        <p:spPr>
          <a:xfrm>
            <a:off x="1632900" y="210600"/>
            <a:ext cx="5878200" cy="569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500" b="1">
                <a:solidFill>
                  <a:schemeClr val="dk1"/>
                </a:solidFill>
                <a:latin typeface="Times New Roman"/>
                <a:ea typeface="Times New Roman"/>
                <a:cs typeface="Times New Roman"/>
                <a:sym typeface="Times New Roman"/>
              </a:rPr>
              <a:t>Time Series Models</a:t>
            </a:r>
            <a:endParaRPr/>
          </a:p>
        </p:txBody>
      </p:sp>
      <p:graphicFrame>
        <p:nvGraphicFramePr>
          <p:cNvPr id="461" name="Google Shape;461;p37"/>
          <p:cNvGraphicFramePr/>
          <p:nvPr/>
        </p:nvGraphicFramePr>
        <p:xfrm>
          <a:off x="521200" y="1974900"/>
          <a:ext cx="8101575" cy="3054100"/>
        </p:xfrm>
        <a:graphic>
          <a:graphicData uri="http://schemas.openxmlformats.org/drawingml/2006/table">
            <a:tbl>
              <a:tblPr>
                <a:noFill/>
                <a:tableStyleId>{E39CAE87-A786-482B-B538-C44467CEB022}</a:tableStyleId>
              </a:tblPr>
              <a:tblGrid>
                <a:gridCol w="2700525"/>
                <a:gridCol w="2700525"/>
                <a:gridCol w="2700525"/>
              </a:tblGrid>
              <a:tr h="3054100">
                <a:tc>
                  <a:txBody>
                    <a:bodyPr/>
                    <a:lstStyle/>
                    <a:p>
                      <a:pPr marL="0" lvl="0" indent="0"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Selecting  p,q,P and Q values for positive sentiment based on low AIC Score.</a:t>
                      </a:r>
                      <a:endParaRPr sz="13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Selecting  p,q,P and Q values for neutral sentiment based on low AIC Score.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Selecting  p,q,P and Q values for negative sentiment based on low AIC Score.</a:t>
                      </a:r>
                      <a:endParaRPr/>
                    </a:p>
                  </a:txBody>
                  <a:tcPr marL="91425" marR="91425" marT="91425" marB="91425"/>
                </a:tc>
              </a:tr>
            </a:tbl>
          </a:graphicData>
        </a:graphic>
      </p:graphicFrame>
      <p:pic>
        <p:nvPicPr>
          <p:cNvPr id="462" name="Google Shape;462;p37"/>
          <p:cNvPicPr preferRelativeResize="0"/>
          <p:nvPr/>
        </p:nvPicPr>
        <p:blipFill>
          <a:blip r:embed="rId3">
            <a:alphaModFix/>
          </a:blip>
          <a:stretch>
            <a:fillRect/>
          </a:stretch>
        </p:blipFill>
        <p:spPr>
          <a:xfrm>
            <a:off x="521200" y="2670050"/>
            <a:ext cx="2700525" cy="2358950"/>
          </a:xfrm>
          <a:prstGeom prst="rect">
            <a:avLst/>
          </a:prstGeom>
          <a:noFill/>
          <a:ln>
            <a:noFill/>
          </a:ln>
          <a:effectLst>
            <a:outerShdw blurRad="57150" dist="19050" dir="5400000" algn="bl" rotWithShape="0">
              <a:srgbClr val="000000">
                <a:alpha val="50000"/>
              </a:srgbClr>
            </a:outerShdw>
          </a:effectLst>
        </p:spPr>
      </p:pic>
      <p:pic>
        <p:nvPicPr>
          <p:cNvPr id="463" name="Google Shape;463;p37"/>
          <p:cNvPicPr preferRelativeResize="0"/>
          <p:nvPr/>
        </p:nvPicPr>
        <p:blipFill>
          <a:blip r:embed="rId4">
            <a:alphaModFix/>
          </a:blip>
          <a:stretch>
            <a:fillRect/>
          </a:stretch>
        </p:blipFill>
        <p:spPr>
          <a:xfrm>
            <a:off x="3223250" y="2669937"/>
            <a:ext cx="2697480" cy="2359152"/>
          </a:xfrm>
          <a:prstGeom prst="rect">
            <a:avLst/>
          </a:prstGeom>
          <a:noFill/>
          <a:ln>
            <a:noFill/>
          </a:ln>
          <a:effectLst>
            <a:outerShdw blurRad="57150" dist="19050" dir="5400000" algn="bl" rotWithShape="0">
              <a:srgbClr val="000000">
                <a:alpha val="50000"/>
              </a:srgbClr>
            </a:outerShdw>
          </a:effectLst>
        </p:spPr>
      </p:pic>
      <p:pic>
        <p:nvPicPr>
          <p:cNvPr id="464" name="Google Shape;464;p37"/>
          <p:cNvPicPr preferRelativeResize="0"/>
          <p:nvPr/>
        </p:nvPicPr>
        <p:blipFill>
          <a:blip r:embed="rId5">
            <a:alphaModFix/>
          </a:blip>
          <a:stretch>
            <a:fillRect/>
          </a:stretch>
        </p:blipFill>
        <p:spPr>
          <a:xfrm>
            <a:off x="5920725" y="2669937"/>
            <a:ext cx="2697480" cy="23591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8"/>
          <p:cNvSpPr txBox="1">
            <a:spLocks noGrp="1"/>
          </p:cNvSpPr>
          <p:nvPr>
            <p:ph type="title"/>
          </p:nvPr>
        </p:nvSpPr>
        <p:spPr>
          <a:xfrm>
            <a:off x="311700" y="898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Sentiments Forecasting</a:t>
            </a:r>
            <a:endParaRPr b="1">
              <a:latin typeface="Times New Roman"/>
              <a:ea typeface="Times New Roman"/>
              <a:cs typeface="Times New Roman"/>
              <a:sym typeface="Times New Roman"/>
            </a:endParaRPr>
          </a:p>
        </p:txBody>
      </p:sp>
      <p:sp>
        <p:nvSpPr>
          <p:cNvPr id="470" name="Google Shape;470;p38"/>
          <p:cNvSpPr txBox="1">
            <a:spLocks noGrp="1"/>
          </p:cNvSpPr>
          <p:nvPr>
            <p:ph type="body" idx="1"/>
          </p:nvPr>
        </p:nvSpPr>
        <p:spPr>
          <a:xfrm>
            <a:off x="0" y="588500"/>
            <a:ext cx="9144000" cy="455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sz="1400">
              <a:latin typeface="Times New Roman"/>
              <a:ea typeface="Times New Roman"/>
              <a:cs typeface="Times New Roman"/>
              <a:sym typeface="Times New Roman"/>
            </a:endParaRPr>
          </a:p>
          <a:p>
            <a:pPr marL="0" lvl="0" indent="0" algn="l" rtl="0">
              <a:spcBef>
                <a:spcPts val="1200"/>
              </a:spcBef>
              <a:spcAft>
                <a:spcPts val="0"/>
              </a:spcAft>
              <a:buNone/>
            </a:pPr>
            <a:endParaRPr sz="1400">
              <a:latin typeface="Times New Roman"/>
              <a:ea typeface="Times New Roman"/>
              <a:cs typeface="Times New Roman"/>
              <a:sym typeface="Times New Roman"/>
            </a:endParaRPr>
          </a:p>
          <a:p>
            <a:pPr marL="0" lvl="0" indent="0" algn="l" rtl="0">
              <a:spcBef>
                <a:spcPts val="1200"/>
              </a:spcBef>
              <a:spcAft>
                <a:spcPts val="1200"/>
              </a:spcAft>
              <a:buNone/>
            </a:pPr>
            <a:endParaRPr sz="1400">
              <a:latin typeface="Times New Roman"/>
              <a:ea typeface="Times New Roman"/>
              <a:cs typeface="Times New Roman"/>
              <a:sym typeface="Times New Roman"/>
            </a:endParaRPr>
          </a:p>
        </p:txBody>
      </p:sp>
      <p:sp>
        <p:nvSpPr>
          <p:cNvPr id="471" name="Google Shape;47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graphicFrame>
        <p:nvGraphicFramePr>
          <p:cNvPr id="472" name="Google Shape;472;p38"/>
          <p:cNvGraphicFramePr/>
          <p:nvPr/>
        </p:nvGraphicFramePr>
        <p:xfrm>
          <a:off x="0" y="784600"/>
          <a:ext cx="9144000" cy="2908575"/>
        </p:xfrm>
        <a:graphic>
          <a:graphicData uri="http://schemas.openxmlformats.org/drawingml/2006/table">
            <a:tbl>
              <a:tblPr>
                <a:noFill/>
                <a:tableStyleId>{E39CAE87-A786-482B-B538-C44467CEB022}</a:tableStyleId>
              </a:tblPr>
              <a:tblGrid>
                <a:gridCol w="3048000"/>
                <a:gridCol w="3048000"/>
                <a:gridCol w="3048000"/>
              </a:tblGrid>
              <a:tr h="405025">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Positive Sentiment Forecasting</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Neutral Sentiment Forecasting</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Negative Sentiment Forecasting</a:t>
                      </a:r>
                      <a:endParaRPr b="1">
                        <a:latin typeface="Times New Roman"/>
                        <a:ea typeface="Times New Roman"/>
                        <a:cs typeface="Times New Roman"/>
                        <a:sym typeface="Times New Roman"/>
                      </a:endParaRPr>
                    </a:p>
                  </a:txBody>
                  <a:tcPr marL="91425" marR="91425" marT="91425" marB="91425"/>
                </a:tc>
              </a:tr>
              <a:tr h="25035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sp>
        <p:nvSpPr>
          <p:cNvPr id="473" name="Google Shape;473;p38"/>
          <p:cNvSpPr txBox="1"/>
          <p:nvPr/>
        </p:nvSpPr>
        <p:spPr>
          <a:xfrm>
            <a:off x="0" y="3815275"/>
            <a:ext cx="9144000" cy="12189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1200"/>
              </a:spcBef>
              <a:spcAft>
                <a:spcPts val="0"/>
              </a:spcAft>
              <a:buClr>
                <a:schemeClr val="dk2"/>
              </a:buClr>
              <a:buSzPts val="1200"/>
              <a:buFont typeface="Times New Roman"/>
              <a:buAutoNum type="arabicPeriod"/>
            </a:pPr>
            <a:r>
              <a:rPr lang="en" sz="1200">
                <a:solidFill>
                  <a:schemeClr val="accent2"/>
                </a:solidFill>
                <a:highlight>
                  <a:schemeClr val="lt1"/>
                </a:highlight>
                <a:latin typeface="Times New Roman"/>
                <a:ea typeface="Times New Roman"/>
                <a:cs typeface="Times New Roman"/>
                <a:sym typeface="Times New Roman"/>
              </a:rPr>
              <a:t>From the plot we can say that the positive sentiments of customers will decrease till 2020 and after that it will increase, as per shopping habits of people.</a:t>
            </a:r>
            <a:endParaRPr sz="1200">
              <a:solidFill>
                <a:schemeClr val="accent2"/>
              </a:solidFill>
              <a:highlight>
                <a:schemeClr val="lt1"/>
              </a:highlight>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2"/>
              </a:buClr>
              <a:buSzPts val="1200"/>
              <a:buFont typeface="Times New Roman"/>
              <a:buAutoNum type="arabicPeriod"/>
            </a:pPr>
            <a:r>
              <a:rPr lang="en" sz="1200">
                <a:solidFill>
                  <a:schemeClr val="accent2"/>
                </a:solidFill>
                <a:highlight>
                  <a:schemeClr val="lt1"/>
                </a:highlight>
                <a:latin typeface="Times New Roman"/>
                <a:ea typeface="Times New Roman"/>
                <a:cs typeface="Times New Roman"/>
                <a:sym typeface="Times New Roman"/>
              </a:rPr>
              <a:t>From the plot we can say that the neutral sentiments of customers will gradually decrease ,as per shopping habits of people.</a:t>
            </a:r>
            <a:endParaRPr sz="1200">
              <a:solidFill>
                <a:schemeClr val="accent2"/>
              </a:solidFill>
              <a:highlight>
                <a:schemeClr val="lt1"/>
              </a:highlight>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2"/>
              </a:buClr>
              <a:buSzPts val="1200"/>
              <a:buFont typeface="Times New Roman"/>
              <a:buAutoNum type="arabicPeriod"/>
            </a:pPr>
            <a:r>
              <a:rPr lang="en" sz="1200">
                <a:solidFill>
                  <a:schemeClr val="accent2"/>
                </a:solidFill>
                <a:highlight>
                  <a:schemeClr val="lt1"/>
                </a:highlight>
                <a:latin typeface="Times New Roman"/>
                <a:ea typeface="Times New Roman"/>
                <a:cs typeface="Times New Roman"/>
                <a:sym typeface="Times New Roman"/>
              </a:rPr>
              <a:t>From the plot we can say that the negative sentiments of customers will decrease till 2020 and after that it will slightly increase, as per shopping habits of people.</a:t>
            </a:r>
            <a:endParaRPr sz="1200">
              <a:solidFill>
                <a:schemeClr val="accent2"/>
              </a:solidFill>
              <a:highlight>
                <a:schemeClr val="lt1"/>
              </a:highlight>
              <a:latin typeface="Times New Roman"/>
              <a:ea typeface="Times New Roman"/>
              <a:cs typeface="Times New Roman"/>
              <a:sym typeface="Times New Roman"/>
            </a:endParaRPr>
          </a:p>
        </p:txBody>
      </p:sp>
      <p:pic>
        <p:nvPicPr>
          <p:cNvPr id="474" name="Google Shape;474;p38"/>
          <p:cNvPicPr preferRelativeResize="0"/>
          <p:nvPr/>
        </p:nvPicPr>
        <p:blipFill>
          <a:blip r:embed="rId3">
            <a:alphaModFix/>
          </a:blip>
          <a:stretch>
            <a:fillRect/>
          </a:stretch>
        </p:blipFill>
        <p:spPr>
          <a:xfrm>
            <a:off x="6095995" y="1189625"/>
            <a:ext cx="3044951" cy="2523743"/>
          </a:xfrm>
          <a:prstGeom prst="rect">
            <a:avLst/>
          </a:prstGeom>
          <a:noFill/>
          <a:ln>
            <a:noFill/>
          </a:ln>
          <a:effectLst>
            <a:outerShdw blurRad="57150" dist="19050" dir="5400000" algn="bl" rotWithShape="0">
              <a:srgbClr val="000000">
                <a:alpha val="50000"/>
              </a:srgbClr>
            </a:outerShdw>
          </a:effectLst>
        </p:spPr>
      </p:pic>
      <p:pic>
        <p:nvPicPr>
          <p:cNvPr id="475" name="Google Shape;475;p38"/>
          <p:cNvPicPr preferRelativeResize="0"/>
          <p:nvPr/>
        </p:nvPicPr>
        <p:blipFill>
          <a:blip r:embed="rId4">
            <a:alphaModFix/>
          </a:blip>
          <a:stretch>
            <a:fillRect/>
          </a:stretch>
        </p:blipFill>
        <p:spPr>
          <a:xfrm>
            <a:off x="3049528" y="1189625"/>
            <a:ext cx="3044952" cy="2523745"/>
          </a:xfrm>
          <a:prstGeom prst="rect">
            <a:avLst/>
          </a:prstGeom>
          <a:noFill/>
          <a:ln>
            <a:noFill/>
          </a:ln>
          <a:effectLst>
            <a:outerShdw blurRad="57150" dist="19050" dir="5400000" algn="bl" rotWithShape="0">
              <a:srgbClr val="000000">
                <a:alpha val="50000"/>
              </a:srgbClr>
            </a:outerShdw>
          </a:effectLst>
        </p:spPr>
      </p:pic>
      <p:pic>
        <p:nvPicPr>
          <p:cNvPr id="476" name="Google Shape;476;p38"/>
          <p:cNvPicPr preferRelativeResize="0"/>
          <p:nvPr/>
        </p:nvPicPr>
        <p:blipFill>
          <a:blip r:embed="rId5">
            <a:alphaModFix/>
          </a:blip>
          <a:stretch>
            <a:fillRect/>
          </a:stretch>
        </p:blipFill>
        <p:spPr>
          <a:xfrm>
            <a:off x="3038" y="1189625"/>
            <a:ext cx="3044952" cy="252374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9"/>
          <p:cNvSpPr txBox="1">
            <a:spLocks noGrp="1"/>
          </p:cNvSpPr>
          <p:nvPr>
            <p:ph type="title"/>
          </p:nvPr>
        </p:nvSpPr>
        <p:spPr>
          <a:xfrm>
            <a:off x="821475" y="88800"/>
            <a:ext cx="7893000" cy="518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2761" b="1">
                <a:solidFill>
                  <a:schemeClr val="dk1"/>
                </a:solidFill>
                <a:latin typeface="Times New Roman"/>
                <a:ea typeface="Times New Roman"/>
                <a:cs typeface="Times New Roman"/>
                <a:sym typeface="Times New Roman"/>
              </a:rPr>
              <a:t>Conclusion</a:t>
            </a:r>
            <a:endParaRPr sz="2761" b="1">
              <a:solidFill>
                <a:schemeClr val="dk1"/>
              </a:solidFill>
              <a:latin typeface="Times New Roman"/>
              <a:ea typeface="Times New Roman"/>
              <a:cs typeface="Times New Roman"/>
              <a:sym typeface="Times New Roman"/>
            </a:endParaRPr>
          </a:p>
        </p:txBody>
      </p:sp>
      <p:sp>
        <p:nvSpPr>
          <p:cNvPr id="482" name="Google Shape;482;p39"/>
          <p:cNvSpPr txBox="1">
            <a:spLocks noGrp="1"/>
          </p:cNvSpPr>
          <p:nvPr>
            <p:ph type="body" idx="1"/>
          </p:nvPr>
        </p:nvSpPr>
        <p:spPr>
          <a:xfrm>
            <a:off x="0" y="893800"/>
            <a:ext cx="3209700" cy="346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852"/>
              <a:buNone/>
            </a:pPr>
            <a:r>
              <a:rPr lang="en" b="1">
                <a:solidFill>
                  <a:schemeClr val="dk1"/>
                </a:solidFill>
                <a:latin typeface="Times New Roman"/>
                <a:ea typeface="Times New Roman"/>
                <a:cs typeface="Times New Roman"/>
                <a:sym typeface="Times New Roman"/>
              </a:rPr>
              <a:t>Customer we should focus on</a:t>
            </a:r>
            <a:endParaRPr b="1">
              <a:solidFill>
                <a:schemeClr val="dk1"/>
              </a:solidFill>
              <a:latin typeface="Times New Roman"/>
              <a:ea typeface="Times New Roman"/>
              <a:cs typeface="Times New Roman"/>
              <a:sym typeface="Times New Roman"/>
            </a:endParaRPr>
          </a:p>
        </p:txBody>
      </p:sp>
      <p:sp>
        <p:nvSpPr>
          <p:cNvPr id="483" name="Google Shape;483;p39"/>
          <p:cNvSpPr txBox="1">
            <a:spLocks noGrp="1"/>
          </p:cNvSpPr>
          <p:nvPr>
            <p:ph type="body" idx="2"/>
          </p:nvPr>
        </p:nvSpPr>
        <p:spPr>
          <a:xfrm>
            <a:off x="4503275" y="893800"/>
            <a:ext cx="3142500" cy="34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solidFill>
                  <a:schemeClr val="dk1"/>
                </a:solidFill>
                <a:latin typeface="Times New Roman"/>
                <a:ea typeface="Times New Roman"/>
                <a:cs typeface="Times New Roman"/>
                <a:sym typeface="Times New Roman"/>
              </a:rPr>
              <a:t>Customer would likely to Churn out</a:t>
            </a:r>
            <a:endParaRPr b="1">
              <a:solidFill>
                <a:schemeClr val="dk1"/>
              </a:solidFill>
              <a:latin typeface="Times New Roman"/>
              <a:ea typeface="Times New Roman"/>
              <a:cs typeface="Times New Roman"/>
              <a:sym typeface="Times New Roman"/>
            </a:endParaRPr>
          </a:p>
        </p:txBody>
      </p:sp>
      <p:pic>
        <p:nvPicPr>
          <p:cNvPr id="484" name="Google Shape;484;p39"/>
          <p:cNvPicPr preferRelativeResize="0"/>
          <p:nvPr/>
        </p:nvPicPr>
        <p:blipFill rotWithShape="1">
          <a:blip r:embed="rId3">
            <a:alphaModFix/>
          </a:blip>
          <a:srcRect l="12625" t="56401" r="59613" b="18417"/>
          <a:stretch/>
        </p:blipFill>
        <p:spPr>
          <a:xfrm>
            <a:off x="4421650" y="1239998"/>
            <a:ext cx="4617101" cy="2355661"/>
          </a:xfrm>
          <a:prstGeom prst="rect">
            <a:avLst/>
          </a:prstGeom>
          <a:noFill/>
          <a:ln>
            <a:noFill/>
          </a:ln>
          <a:effectLst>
            <a:outerShdw blurRad="57150" dist="19050" dir="5400000" algn="bl" rotWithShape="0">
              <a:srgbClr val="000000">
                <a:alpha val="50000"/>
              </a:srgbClr>
            </a:outerShdw>
          </a:effectLst>
        </p:spPr>
      </p:pic>
      <p:sp>
        <p:nvSpPr>
          <p:cNvPr id="485" name="Google Shape;48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pic>
        <p:nvPicPr>
          <p:cNvPr id="486" name="Google Shape;486;p39"/>
          <p:cNvPicPr preferRelativeResize="0"/>
          <p:nvPr/>
        </p:nvPicPr>
        <p:blipFill>
          <a:blip r:embed="rId4">
            <a:alphaModFix/>
          </a:blip>
          <a:stretch>
            <a:fillRect/>
          </a:stretch>
        </p:blipFill>
        <p:spPr>
          <a:xfrm>
            <a:off x="0" y="1240000"/>
            <a:ext cx="4370832" cy="35753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0"/>
          <p:cNvSpPr txBox="1">
            <a:spLocks noGrp="1"/>
          </p:cNvSpPr>
          <p:nvPr>
            <p:ph type="title"/>
          </p:nvPr>
        </p:nvSpPr>
        <p:spPr>
          <a:xfrm>
            <a:off x="757400" y="-37000"/>
            <a:ext cx="7974300" cy="525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                            Conclusion(Contd.)</a:t>
            </a:r>
            <a:r>
              <a:rPr lang="en" sz="2500">
                <a:solidFill>
                  <a:schemeClr val="dk1"/>
                </a:solidFill>
                <a:latin typeface="Times New Roman"/>
                <a:ea typeface="Times New Roman"/>
                <a:cs typeface="Times New Roman"/>
                <a:sym typeface="Times New Roman"/>
              </a:rPr>
              <a:t>                      </a:t>
            </a:r>
            <a:endParaRPr sz="2500">
              <a:solidFill>
                <a:schemeClr val="dk1"/>
              </a:solidFill>
              <a:latin typeface="Times New Roman"/>
              <a:ea typeface="Times New Roman"/>
              <a:cs typeface="Times New Roman"/>
              <a:sym typeface="Times New Roman"/>
            </a:endParaRPr>
          </a:p>
        </p:txBody>
      </p:sp>
      <p:sp>
        <p:nvSpPr>
          <p:cNvPr id="492" name="Google Shape;492;p40"/>
          <p:cNvSpPr txBox="1">
            <a:spLocks noGrp="1"/>
          </p:cNvSpPr>
          <p:nvPr>
            <p:ph type="body" idx="1"/>
          </p:nvPr>
        </p:nvSpPr>
        <p:spPr>
          <a:xfrm>
            <a:off x="399650" y="525450"/>
            <a:ext cx="8331900" cy="4159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493" name="Google Shape;49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28</a:t>
            </a:fld>
            <a:endParaRPr/>
          </a:p>
        </p:txBody>
      </p:sp>
      <p:pic>
        <p:nvPicPr>
          <p:cNvPr id="494" name="Google Shape;494;p40"/>
          <p:cNvPicPr preferRelativeResize="0"/>
          <p:nvPr/>
        </p:nvPicPr>
        <p:blipFill rotWithShape="1">
          <a:blip r:embed="rId3">
            <a:alphaModFix/>
          </a:blip>
          <a:srcRect l="714" t="1603"/>
          <a:stretch/>
        </p:blipFill>
        <p:spPr>
          <a:xfrm>
            <a:off x="310825" y="599450"/>
            <a:ext cx="8397526" cy="45440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Business Insights</a:t>
            </a:r>
            <a:endParaRPr b="1">
              <a:latin typeface="Times New Roman"/>
              <a:ea typeface="Times New Roman"/>
              <a:cs typeface="Times New Roman"/>
              <a:sym typeface="Times New Roman"/>
            </a:endParaRPr>
          </a:p>
        </p:txBody>
      </p:sp>
      <p:sp>
        <p:nvSpPr>
          <p:cNvPr id="500" name="Google Shape;50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just" rtl="0">
              <a:spcBef>
                <a:spcPts val="1200"/>
              </a:spcBef>
              <a:spcAft>
                <a:spcPts val="0"/>
              </a:spcAft>
              <a:buClr>
                <a:schemeClr val="dk1"/>
              </a:buClr>
              <a:buSzPts val="1600"/>
              <a:buFont typeface="Times New Roman"/>
              <a:buChar char="●"/>
            </a:pPr>
            <a:r>
              <a:rPr lang="en" sz="1400">
                <a:solidFill>
                  <a:schemeClr val="accent2"/>
                </a:solidFill>
                <a:highlight>
                  <a:schemeClr val="lt1"/>
                </a:highlight>
                <a:latin typeface="Times New Roman"/>
                <a:ea typeface="Times New Roman"/>
                <a:cs typeface="Times New Roman"/>
                <a:sym typeface="Times New Roman"/>
              </a:rPr>
              <a:t>We will recommend our classification model to predict the sentiments of the reviews related to prime pantry products.</a:t>
            </a:r>
            <a:endParaRPr sz="1400">
              <a:solidFill>
                <a:schemeClr val="accent2"/>
              </a:solidFill>
              <a:highlight>
                <a:schemeClr val="lt1"/>
              </a:highlight>
              <a:latin typeface="Times New Roman"/>
              <a:ea typeface="Times New Roman"/>
              <a:cs typeface="Times New Roman"/>
              <a:sym typeface="Times New Roman"/>
            </a:endParaRPr>
          </a:p>
          <a:p>
            <a:pPr marL="457200" lvl="0" indent="-317500" algn="just" rtl="0">
              <a:spcBef>
                <a:spcPts val="0"/>
              </a:spcBef>
              <a:spcAft>
                <a:spcPts val="0"/>
              </a:spcAft>
              <a:buClr>
                <a:schemeClr val="accent2"/>
              </a:buClr>
              <a:buSzPts val="1400"/>
              <a:buFont typeface="Times New Roman"/>
              <a:buChar char="●"/>
            </a:pPr>
            <a:r>
              <a:rPr lang="en" sz="1400">
                <a:solidFill>
                  <a:schemeClr val="accent2"/>
                </a:solidFill>
                <a:highlight>
                  <a:schemeClr val="lt1"/>
                </a:highlight>
                <a:latin typeface="Times New Roman"/>
                <a:ea typeface="Times New Roman"/>
                <a:cs typeface="Times New Roman"/>
                <a:sym typeface="Times New Roman"/>
              </a:rPr>
              <a:t>We will recommend our clustering model to identify in which cluster the new customers will fall based on their shopping habits.</a:t>
            </a:r>
            <a:endParaRPr sz="1400">
              <a:solidFill>
                <a:schemeClr val="accent2"/>
              </a:solidFill>
              <a:highlight>
                <a:schemeClr val="lt1"/>
              </a:highlight>
              <a:latin typeface="Times New Roman"/>
              <a:ea typeface="Times New Roman"/>
              <a:cs typeface="Times New Roman"/>
              <a:sym typeface="Times New Roman"/>
            </a:endParaRPr>
          </a:p>
          <a:p>
            <a:pPr marL="457200" lvl="0" indent="-330200" algn="just" rtl="0">
              <a:spcBef>
                <a:spcPts val="0"/>
              </a:spcBef>
              <a:spcAft>
                <a:spcPts val="0"/>
              </a:spcAft>
              <a:buClr>
                <a:schemeClr val="dk1"/>
              </a:buClr>
              <a:buSzPts val="1600"/>
              <a:buFont typeface="Times New Roman"/>
              <a:buChar char="●"/>
            </a:pPr>
            <a:r>
              <a:rPr lang="en" sz="1400">
                <a:solidFill>
                  <a:schemeClr val="accent2"/>
                </a:solidFill>
                <a:highlight>
                  <a:schemeClr val="lt1"/>
                </a:highlight>
                <a:latin typeface="Times New Roman"/>
                <a:ea typeface="Times New Roman"/>
                <a:cs typeface="Times New Roman"/>
                <a:sym typeface="Times New Roman"/>
              </a:rPr>
              <a:t>The positive sentiments of customers will decrease till 2020 and after that it will increase. So we can suggest the products from various brands that got moderate to low rating, try to improve the quality of the products so that the positive reviews remain constant or increase gradually.</a:t>
            </a:r>
            <a:endParaRPr sz="1400">
              <a:solidFill>
                <a:schemeClr val="accent2"/>
              </a:solidFill>
              <a:highlight>
                <a:schemeClr val="lt1"/>
              </a:highlight>
              <a:latin typeface="Times New Roman"/>
              <a:ea typeface="Times New Roman"/>
              <a:cs typeface="Times New Roman"/>
              <a:sym typeface="Times New Roman"/>
            </a:endParaRPr>
          </a:p>
          <a:p>
            <a:pPr marL="457200" lvl="0" indent="-317500" algn="just" rtl="0">
              <a:spcBef>
                <a:spcPts val="0"/>
              </a:spcBef>
              <a:spcAft>
                <a:spcPts val="0"/>
              </a:spcAft>
              <a:buClr>
                <a:schemeClr val="accent2"/>
              </a:buClr>
              <a:buSzPts val="1400"/>
              <a:buFont typeface="Times New Roman"/>
              <a:buChar char="●"/>
            </a:pPr>
            <a:r>
              <a:rPr lang="en" sz="1400">
                <a:solidFill>
                  <a:schemeClr val="accent2"/>
                </a:solidFill>
                <a:highlight>
                  <a:schemeClr val="lt1"/>
                </a:highlight>
                <a:latin typeface="Times New Roman"/>
                <a:ea typeface="Times New Roman"/>
                <a:cs typeface="Times New Roman"/>
                <a:sym typeface="Times New Roman"/>
              </a:rPr>
              <a:t>The neutral sentiments of customers will gradually decrease. So we may say that the neutral reviews will move towards either positive or negative reviews. So we can suggest the products from the brands that got the neutral reviews more, upgrade the quality or sales so that it will move towards positive reviews more.</a:t>
            </a:r>
            <a:endParaRPr sz="1400">
              <a:solidFill>
                <a:schemeClr val="accent2"/>
              </a:solidFill>
              <a:highlight>
                <a:schemeClr val="lt1"/>
              </a:highlight>
              <a:latin typeface="Times New Roman"/>
              <a:ea typeface="Times New Roman"/>
              <a:cs typeface="Times New Roman"/>
              <a:sym typeface="Times New Roman"/>
            </a:endParaRPr>
          </a:p>
          <a:p>
            <a:pPr marL="457200" lvl="0" indent="-317500" algn="just" rtl="0">
              <a:spcBef>
                <a:spcPts val="0"/>
              </a:spcBef>
              <a:spcAft>
                <a:spcPts val="0"/>
              </a:spcAft>
              <a:buClr>
                <a:schemeClr val="accent2"/>
              </a:buClr>
              <a:buSzPts val="1400"/>
              <a:buFont typeface="Times New Roman"/>
              <a:buChar char="●"/>
            </a:pPr>
            <a:r>
              <a:rPr lang="en" sz="1400">
                <a:solidFill>
                  <a:schemeClr val="accent2"/>
                </a:solidFill>
                <a:highlight>
                  <a:schemeClr val="lt1"/>
                </a:highlight>
                <a:latin typeface="Times New Roman"/>
                <a:ea typeface="Times New Roman"/>
                <a:cs typeface="Times New Roman"/>
                <a:sym typeface="Times New Roman"/>
              </a:rPr>
              <a:t>The negative sentiments of customers will decrease till 2020 and after that it will slightly increase. So we will recommend to increase the advertisements, simultaneously improve the quality of product and sales so that more people will buy those products &amp; give more number  of reviews. </a:t>
            </a:r>
            <a:endParaRPr sz="1400">
              <a:solidFill>
                <a:schemeClr val="accent2"/>
              </a:solidFill>
              <a:highlight>
                <a:schemeClr val="lt1"/>
              </a:highlight>
              <a:latin typeface="Times New Roman"/>
              <a:ea typeface="Times New Roman"/>
              <a:cs typeface="Times New Roman"/>
              <a:sym typeface="Times New Roman"/>
            </a:endParaRPr>
          </a:p>
        </p:txBody>
      </p:sp>
      <p:sp>
        <p:nvSpPr>
          <p:cNvPr id="501" name="Google Shape;50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88800"/>
            <a:ext cx="8520600" cy="633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             Description of the treatment on the data</a:t>
            </a:r>
            <a:endParaRPr sz="2500" b="1">
              <a:latin typeface="Times New Roman"/>
              <a:ea typeface="Times New Roman"/>
              <a:cs typeface="Times New Roman"/>
              <a:sym typeface="Times New Roman"/>
            </a:endParaRPr>
          </a:p>
        </p:txBody>
      </p:sp>
      <p:sp>
        <p:nvSpPr>
          <p:cNvPr id="75" name="Google Shape;75;p15"/>
          <p:cNvSpPr txBox="1">
            <a:spLocks noGrp="1"/>
          </p:cNvSpPr>
          <p:nvPr>
            <p:ph type="subTitle" idx="4294967295"/>
          </p:nvPr>
        </p:nvSpPr>
        <p:spPr>
          <a:xfrm rot="10800000" flipH="1">
            <a:off x="488450" y="992872"/>
            <a:ext cx="51900" cy="36900"/>
          </a:xfrm>
          <a:prstGeom prst="rect">
            <a:avLst/>
          </a:prstGeom>
        </p:spPr>
        <p:txBody>
          <a:bodyPr spcFirstLastPara="1" wrap="square" lIns="91425" tIns="91425" rIns="91425" bIns="91425" anchor="t" anchorCtr="0">
            <a:normAutofit fontScale="25000" lnSpcReduction="20000"/>
          </a:bodyPr>
          <a:lstStyle/>
          <a:p>
            <a:pPr marL="457200" lvl="0" indent="0" algn="l" rtl="0">
              <a:spcBef>
                <a:spcPts val="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1200"/>
              </a:spcAft>
              <a:buNone/>
            </a:pPr>
            <a:endParaRPr sz="1300"/>
          </a:p>
        </p:txBody>
      </p:sp>
      <p:sp>
        <p:nvSpPr>
          <p:cNvPr id="76" name="Google Shape;76;p15"/>
          <p:cNvSpPr txBox="1">
            <a:spLocks noGrp="1"/>
          </p:cNvSpPr>
          <p:nvPr>
            <p:ph type="body" idx="1"/>
          </p:nvPr>
        </p:nvSpPr>
        <p:spPr>
          <a:xfrm>
            <a:off x="355225" y="2508850"/>
            <a:ext cx="8225400" cy="2457000"/>
          </a:xfrm>
          <a:prstGeom prst="rect">
            <a:avLst/>
          </a:prstGeom>
        </p:spPr>
        <p:txBody>
          <a:bodyPr spcFirstLastPara="1" wrap="square" lIns="91425" tIns="91425" rIns="91425" bIns="91425" anchor="t" anchorCtr="0">
            <a:normAutofit fontScale="25000" lnSpcReduction="20000"/>
          </a:bodyPr>
          <a:lstStyle/>
          <a:p>
            <a:pPr marL="457200" lvl="0" indent="0" algn="l" rtl="0">
              <a:spcBef>
                <a:spcPts val="600"/>
              </a:spcBef>
              <a:spcAft>
                <a:spcPts val="0"/>
              </a:spcAft>
              <a:buNone/>
            </a:pPr>
            <a:endParaRPr sz="4800">
              <a:highlight>
                <a:schemeClr val="lt1"/>
              </a:highlight>
              <a:latin typeface="Times New Roman"/>
              <a:ea typeface="Times New Roman"/>
              <a:cs typeface="Times New Roman"/>
              <a:sym typeface="Times New Roman"/>
            </a:endParaRPr>
          </a:p>
          <a:p>
            <a:pPr marL="457200" lvl="0" indent="-304800" algn="l" rtl="0">
              <a:spcBef>
                <a:spcPts val="600"/>
              </a:spcBef>
              <a:spcAft>
                <a:spcPts val="0"/>
              </a:spcAft>
              <a:buClr>
                <a:schemeClr val="dk1"/>
              </a:buClr>
              <a:buSzPct val="100000"/>
              <a:buFont typeface="Times New Roman"/>
              <a:buChar char="●"/>
            </a:pPr>
            <a:r>
              <a:rPr lang="en" sz="4800">
                <a:solidFill>
                  <a:schemeClr val="dk1"/>
                </a:solidFill>
                <a:highlight>
                  <a:schemeClr val="lt1"/>
                </a:highlight>
                <a:latin typeface="Times New Roman"/>
                <a:ea typeface="Times New Roman"/>
                <a:cs typeface="Times New Roman"/>
                <a:sym typeface="Times New Roman"/>
              </a:rPr>
              <a:t>Price column is most important column, but we can see that in price column null values are present &amp; it is in string format. So we cleaned  the price column,filling the null values &amp; convert the datatype into float.</a:t>
            </a:r>
            <a:endParaRPr sz="4800">
              <a:solidFill>
                <a:schemeClr val="dk1"/>
              </a:solidFill>
              <a:highlight>
                <a:schemeClr val="lt1"/>
              </a:highlight>
              <a:latin typeface="Times New Roman"/>
              <a:ea typeface="Times New Roman"/>
              <a:cs typeface="Times New Roman"/>
              <a:sym typeface="Times New Roman"/>
            </a:endParaRPr>
          </a:p>
          <a:p>
            <a:pPr marL="0" lvl="0" indent="0" algn="l" rtl="0">
              <a:spcBef>
                <a:spcPts val="600"/>
              </a:spcBef>
              <a:spcAft>
                <a:spcPts val="0"/>
              </a:spcAft>
              <a:buNone/>
            </a:pPr>
            <a:endParaRPr sz="4800">
              <a:solidFill>
                <a:schemeClr val="dk1"/>
              </a:solidFill>
              <a:highlight>
                <a:schemeClr val="lt1"/>
              </a:highlight>
              <a:latin typeface="Times New Roman"/>
              <a:ea typeface="Times New Roman"/>
              <a:cs typeface="Times New Roman"/>
              <a:sym typeface="Times New Roman"/>
            </a:endParaRPr>
          </a:p>
          <a:p>
            <a:pPr marL="457200" lvl="0" indent="-304800" algn="l" rtl="0">
              <a:spcBef>
                <a:spcPts val="600"/>
              </a:spcBef>
              <a:spcAft>
                <a:spcPts val="0"/>
              </a:spcAft>
              <a:buClr>
                <a:schemeClr val="dk1"/>
              </a:buClr>
              <a:buSzPct val="100000"/>
              <a:buFont typeface="Times New Roman"/>
              <a:buChar char="●"/>
            </a:pPr>
            <a:r>
              <a:rPr lang="en" sz="4800">
                <a:solidFill>
                  <a:schemeClr val="dk1"/>
                </a:solidFill>
                <a:highlight>
                  <a:schemeClr val="lt1"/>
                </a:highlight>
                <a:latin typeface="Times New Roman"/>
                <a:ea typeface="Times New Roman"/>
                <a:cs typeface="Times New Roman"/>
                <a:sym typeface="Times New Roman"/>
              </a:rPr>
              <a:t>Correcting the date column &amp; change the date format from 06 13, 2015 to 2015-06-13.</a:t>
            </a:r>
            <a:endParaRPr sz="4800">
              <a:solidFill>
                <a:schemeClr val="dk1"/>
              </a:solidFill>
              <a:highlight>
                <a:schemeClr val="lt1"/>
              </a:highlight>
              <a:latin typeface="Times New Roman"/>
              <a:ea typeface="Times New Roman"/>
              <a:cs typeface="Times New Roman"/>
              <a:sym typeface="Times New Roman"/>
            </a:endParaRPr>
          </a:p>
          <a:p>
            <a:pPr marL="457200" lvl="0" indent="0" algn="l" rtl="0">
              <a:spcBef>
                <a:spcPts val="600"/>
              </a:spcBef>
              <a:spcAft>
                <a:spcPts val="0"/>
              </a:spcAft>
              <a:buNone/>
            </a:pPr>
            <a:endParaRPr sz="4800">
              <a:solidFill>
                <a:schemeClr val="dk1"/>
              </a:solidFill>
              <a:highlight>
                <a:schemeClr val="lt1"/>
              </a:highlight>
              <a:latin typeface="Times New Roman"/>
              <a:ea typeface="Times New Roman"/>
              <a:cs typeface="Times New Roman"/>
              <a:sym typeface="Times New Roman"/>
            </a:endParaRPr>
          </a:p>
          <a:p>
            <a:pPr marL="457200" lvl="0" indent="-304800" algn="l" rtl="0">
              <a:spcBef>
                <a:spcPts val="600"/>
              </a:spcBef>
              <a:spcAft>
                <a:spcPts val="0"/>
              </a:spcAft>
              <a:buClr>
                <a:schemeClr val="dk1"/>
              </a:buClr>
              <a:buSzPct val="100000"/>
              <a:buFont typeface="Times New Roman"/>
              <a:buChar char="●"/>
            </a:pPr>
            <a:r>
              <a:rPr lang="en" sz="4800">
                <a:solidFill>
                  <a:schemeClr val="dk1"/>
                </a:solidFill>
                <a:highlight>
                  <a:schemeClr val="lt1"/>
                </a:highlight>
                <a:latin typeface="Times New Roman"/>
                <a:ea typeface="Times New Roman"/>
                <a:cs typeface="Times New Roman"/>
                <a:sym typeface="Times New Roman"/>
              </a:rPr>
              <a:t>We are merging the review &amp; summary column as review_text because review and summary contents are similar.</a:t>
            </a:r>
            <a:endParaRPr sz="4800">
              <a:solidFill>
                <a:schemeClr val="dk1"/>
              </a:solidFill>
              <a:highlight>
                <a:schemeClr val="lt1"/>
              </a:highlight>
              <a:latin typeface="Times New Roman"/>
              <a:ea typeface="Times New Roman"/>
              <a:cs typeface="Times New Roman"/>
              <a:sym typeface="Times New Roman"/>
            </a:endParaRPr>
          </a:p>
          <a:p>
            <a:pPr marL="0" lvl="0" indent="0" algn="l" rtl="0">
              <a:spcBef>
                <a:spcPts val="600"/>
              </a:spcBef>
              <a:spcAft>
                <a:spcPts val="0"/>
              </a:spcAft>
              <a:buNone/>
            </a:pPr>
            <a:endParaRPr sz="1200">
              <a:highlight>
                <a:schemeClr val="lt1"/>
              </a:highlight>
              <a:latin typeface="Times New Roman"/>
              <a:ea typeface="Times New Roman"/>
              <a:cs typeface="Times New Roman"/>
              <a:sym typeface="Times New Roman"/>
            </a:endParaRPr>
          </a:p>
          <a:p>
            <a:pPr marL="0" lvl="0" indent="0" algn="l" rtl="0">
              <a:spcBef>
                <a:spcPts val="500"/>
              </a:spcBef>
              <a:spcAft>
                <a:spcPts val="0"/>
              </a:spcAft>
              <a:buClr>
                <a:schemeClr val="dk1"/>
              </a:buClr>
              <a:buSzPts val="275"/>
              <a:buFont typeface="Arial"/>
              <a:buNone/>
            </a:pPr>
            <a:r>
              <a:rPr lang="en" sz="4900"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Preprocessing Analysis</a:t>
            </a:r>
            <a:endParaRPr sz="4800">
              <a:highlight>
                <a:schemeClr val="lt1"/>
              </a:highlight>
              <a:latin typeface="Times New Roman"/>
              <a:ea typeface="Times New Roman"/>
              <a:cs typeface="Times New Roman"/>
              <a:sym typeface="Times New Roman"/>
            </a:endParaRPr>
          </a:p>
          <a:p>
            <a:pPr marL="457200" lvl="0" indent="0" algn="l" rtl="0">
              <a:spcBef>
                <a:spcPts val="1200"/>
              </a:spcBef>
              <a:spcAft>
                <a:spcPts val="0"/>
              </a:spcAft>
              <a:buNone/>
            </a:pPr>
            <a:endParaRPr sz="1200">
              <a:solidFill>
                <a:schemeClr val="dk2"/>
              </a:solidFill>
              <a:highlight>
                <a:schemeClr val="dk1"/>
              </a:highlight>
              <a:latin typeface="Roboto"/>
              <a:ea typeface="Roboto"/>
              <a:cs typeface="Roboto"/>
              <a:sym typeface="Roboto"/>
            </a:endParaRPr>
          </a:p>
          <a:p>
            <a:pPr marL="0" lvl="0" indent="0" algn="l" rtl="0">
              <a:spcBef>
                <a:spcPts val="500"/>
              </a:spcBef>
              <a:spcAft>
                <a:spcPts val="1200"/>
              </a:spcAft>
              <a:buNone/>
            </a:pPr>
            <a:endParaRPr sz="1300"/>
          </a:p>
        </p:txBody>
      </p:sp>
      <p:sp>
        <p:nvSpPr>
          <p:cNvPr id="77" name="Google Shape;77;p15"/>
          <p:cNvSpPr/>
          <p:nvPr/>
        </p:nvSpPr>
        <p:spPr>
          <a:xfrm>
            <a:off x="2105763" y="13748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15"/>
          <p:cNvGrpSpPr/>
          <p:nvPr/>
        </p:nvGrpSpPr>
        <p:grpSpPr>
          <a:xfrm>
            <a:off x="488461" y="1029775"/>
            <a:ext cx="1755000" cy="1897977"/>
            <a:chOff x="571536" y="1957150"/>
            <a:chExt cx="1755000" cy="1897977"/>
          </a:xfrm>
        </p:grpSpPr>
        <p:sp>
          <p:nvSpPr>
            <p:cNvPr id="79" name="Google Shape;79;p15"/>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p:nvPr/>
          </p:nvSpPr>
          <p:spPr>
            <a:xfrm>
              <a:off x="1230650" y="2071875"/>
              <a:ext cx="436800" cy="38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rgbClr val="A72A1E"/>
                  </a:solidFill>
                  <a:latin typeface="Times New Roman"/>
                  <a:ea typeface="Times New Roman"/>
                  <a:cs typeface="Times New Roman"/>
                  <a:sym typeface="Times New Roman"/>
                </a:rPr>
                <a:t>1</a:t>
              </a:r>
              <a:endParaRPr sz="1600" b="1">
                <a:solidFill>
                  <a:srgbClr val="A72A1E"/>
                </a:solidFill>
                <a:latin typeface="Times New Roman"/>
                <a:ea typeface="Times New Roman"/>
                <a:cs typeface="Times New Roman"/>
                <a:sym typeface="Times New Roman"/>
              </a:endParaRPr>
            </a:p>
          </p:txBody>
        </p:sp>
        <p:sp>
          <p:nvSpPr>
            <p:cNvPr id="81" name="Google Shape;81;p15"/>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Dropping Non-Required Column</a:t>
              </a:r>
              <a:endParaRPr sz="1000" b="1">
                <a:solidFill>
                  <a:schemeClr val="dk1"/>
                </a:solidFill>
                <a:latin typeface="Roboto"/>
                <a:ea typeface="Roboto"/>
                <a:cs typeface="Roboto"/>
                <a:sym typeface="Roboto"/>
              </a:endParaRPr>
            </a:p>
          </p:txBody>
        </p:sp>
        <p:sp>
          <p:nvSpPr>
            <p:cNvPr id="82" name="Google Shape;82;p15"/>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a:solidFill>
                  <a:schemeClr val="dk1"/>
                </a:solidFill>
                <a:latin typeface="Roboto"/>
                <a:ea typeface="Roboto"/>
                <a:cs typeface="Roboto"/>
                <a:sym typeface="Roboto"/>
              </a:endParaRPr>
            </a:p>
          </p:txBody>
        </p:sp>
      </p:grpSp>
      <p:grpSp>
        <p:nvGrpSpPr>
          <p:cNvPr id="83" name="Google Shape;83;p15"/>
          <p:cNvGrpSpPr/>
          <p:nvPr/>
        </p:nvGrpSpPr>
        <p:grpSpPr>
          <a:xfrm>
            <a:off x="4716058" y="992875"/>
            <a:ext cx="1709106" cy="1897975"/>
            <a:chOff x="4781408" y="1957150"/>
            <a:chExt cx="1709106" cy="1897975"/>
          </a:xfrm>
        </p:grpSpPr>
        <p:sp>
          <p:nvSpPr>
            <p:cNvPr id="84" name="Google Shape;84;p15"/>
            <p:cNvSpPr/>
            <p:nvPr/>
          </p:nvSpPr>
          <p:spPr>
            <a:xfrm>
              <a:off x="5338808"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D0D0D"/>
                  </a:solidFill>
                  <a:latin typeface="Roboto"/>
                  <a:ea typeface="Roboto"/>
                  <a:cs typeface="Roboto"/>
                  <a:sym typeface="Roboto"/>
                </a:rPr>
                <a:t>Data Cleaning</a:t>
              </a:r>
              <a:endParaRPr sz="1000" b="1">
                <a:solidFill>
                  <a:srgbClr val="0D0D0D"/>
                </a:solidFill>
                <a:latin typeface="Roboto"/>
                <a:ea typeface="Roboto"/>
                <a:cs typeface="Roboto"/>
                <a:sym typeface="Roboto"/>
              </a:endParaRPr>
            </a:p>
          </p:txBody>
        </p:sp>
        <p:sp>
          <p:nvSpPr>
            <p:cNvPr id="86" name="Google Shape;86;p15"/>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a:solidFill>
                  <a:schemeClr val="dk1"/>
                </a:solidFill>
                <a:latin typeface="Roboto"/>
                <a:ea typeface="Roboto"/>
                <a:cs typeface="Roboto"/>
                <a:sym typeface="Roboto"/>
              </a:endParaRPr>
            </a:p>
          </p:txBody>
        </p:sp>
        <p:sp>
          <p:nvSpPr>
            <p:cNvPr id="87" name="Google Shape;87;p15"/>
            <p:cNvSpPr txBox="1"/>
            <p:nvPr/>
          </p:nvSpPr>
          <p:spPr>
            <a:xfrm>
              <a:off x="5426112" y="2043375"/>
              <a:ext cx="419700" cy="44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A72A1E"/>
                  </a:solidFill>
                  <a:latin typeface="Times New Roman"/>
                  <a:ea typeface="Times New Roman"/>
                  <a:cs typeface="Times New Roman"/>
                  <a:sym typeface="Times New Roman"/>
                </a:rPr>
                <a:t>3</a:t>
              </a:r>
              <a:endParaRPr b="1">
                <a:solidFill>
                  <a:srgbClr val="A72A1E"/>
                </a:solidFill>
                <a:latin typeface="Times New Roman"/>
                <a:ea typeface="Times New Roman"/>
                <a:cs typeface="Times New Roman"/>
                <a:sym typeface="Times New Roman"/>
              </a:endParaRPr>
            </a:p>
          </p:txBody>
        </p:sp>
      </p:grpSp>
      <p:grpSp>
        <p:nvGrpSpPr>
          <p:cNvPr id="88" name="Google Shape;88;p15"/>
          <p:cNvGrpSpPr/>
          <p:nvPr/>
        </p:nvGrpSpPr>
        <p:grpSpPr>
          <a:xfrm>
            <a:off x="6806936" y="992875"/>
            <a:ext cx="1709102" cy="1897977"/>
            <a:chOff x="6863386" y="1957150"/>
            <a:chExt cx="1709102" cy="1897977"/>
          </a:xfrm>
        </p:grpSpPr>
        <p:sp>
          <p:nvSpPr>
            <p:cNvPr id="89" name="Google Shape;89;p15"/>
            <p:cNvSpPr/>
            <p:nvPr/>
          </p:nvSpPr>
          <p:spPr>
            <a:xfrm>
              <a:off x="74207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72A1E"/>
                </a:solidFill>
              </a:endParaRPr>
            </a:p>
          </p:txBody>
        </p:sp>
        <p:sp>
          <p:nvSpPr>
            <p:cNvPr id="90" name="Google Shape;90;p15"/>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Filling Null Values</a:t>
              </a:r>
              <a:endParaRPr sz="1000" b="1">
                <a:solidFill>
                  <a:schemeClr val="dk1"/>
                </a:solidFill>
                <a:latin typeface="Roboto"/>
                <a:ea typeface="Roboto"/>
                <a:cs typeface="Roboto"/>
                <a:sym typeface="Roboto"/>
              </a:endParaRPr>
            </a:p>
          </p:txBody>
        </p:sp>
        <p:sp>
          <p:nvSpPr>
            <p:cNvPr id="91" name="Google Shape;91;p15"/>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a:solidFill>
                  <a:schemeClr val="dk1"/>
                </a:solidFill>
                <a:latin typeface="Roboto"/>
                <a:ea typeface="Roboto"/>
                <a:cs typeface="Roboto"/>
                <a:sym typeface="Roboto"/>
              </a:endParaRPr>
            </a:p>
          </p:txBody>
        </p:sp>
        <p:sp>
          <p:nvSpPr>
            <p:cNvPr id="92" name="Google Shape;92;p15"/>
            <p:cNvSpPr txBox="1"/>
            <p:nvPr/>
          </p:nvSpPr>
          <p:spPr>
            <a:xfrm>
              <a:off x="7499561" y="2065387"/>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A72A1E"/>
                  </a:solidFill>
                  <a:latin typeface="Times New Roman"/>
                  <a:ea typeface="Times New Roman"/>
                  <a:cs typeface="Times New Roman"/>
                  <a:sym typeface="Times New Roman"/>
                </a:rPr>
                <a:t>4</a:t>
              </a:r>
              <a:endParaRPr b="1">
                <a:solidFill>
                  <a:srgbClr val="A72A1E"/>
                </a:solidFill>
                <a:latin typeface="Times New Roman"/>
                <a:ea typeface="Times New Roman"/>
                <a:cs typeface="Times New Roman"/>
                <a:sym typeface="Times New Roman"/>
              </a:endParaRPr>
            </a:p>
          </p:txBody>
        </p:sp>
      </p:grpSp>
      <p:sp>
        <p:nvSpPr>
          <p:cNvPr id="93" name="Google Shape;93;p15"/>
          <p:cNvSpPr/>
          <p:nvPr/>
        </p:nvSpPr>
        <p:spPr>
          <a:xfrm>
            <a:off x="4228038" y="13379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308150" y="13010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15"/>
          <p:cNvGrpSpPr/>
          <p:nvPr/>
        </p:nvGrpSpPr>
        <p:grpSpPr>
          <a:xfrm>
            <a:off x="2625198" y="1029775"/>
            <a:ext cx="1709103" cy="1897977"/>
            <a:chOff x="2699423" y="1957150"/>
            <a:chExt cx="1709103" cy="1897977"/>
          </a:xfrm>
        </p:grpSpPr>
        <p:sp>
          <p:nvSpPr>
            <p:cNvPr id="96" name="Google Shape;96;p15"/>
            <p:cNvSpPr/>
            <p:nvPr/>
          </p:nvSpPr>
          <p:spPr>
            <a:xfrm>
              <a:off x="3256823"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a:solidFill>
                  <a:schemeClr val="dk1"/>
                </a:solidFill>
                <a:latin typeface="Roboto"/>
                <a:ea typeface="Roboto"/>
                <a:cs typeface="Roboto"/>
                <a:sym typeface="Roboto"/>
              </a:endParaRPr>
            </a:p>
          </p:txBody>
        </p:sp>
        <p:sp>
          <p:nvSpPr>
            <p:cNvPr id="98" name="Google Shape;98;p15"/>
            <p:cNvSpPr txBox="1"/>
            <p:nvPr/>
          </p:nvSpPr>
          <p:spPr>
            <a:xfrm>
              <a:off x="3329825" y="2061975"/>
              <a:ext cx="436800" cy="4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rgbClr val="A72A1E"/>
                  </a:solidFill>
                  <a:latin typeface="Times New Roman"/>
                  <a:ea typeface="Times New Roman"/>
                  <a:cs typeface="Times New Roman"/>
                  <a:sym typeface="Times New Roman"/>
                </a:rPr>
                <a:t>2</a:t>
              </a:r>
              <a:endParaRPr sz="1600" b="1">
                <a:solidFill>
                  <a:srgbClr val="A72A1E"/>
                </a:solidFill>
                <a:latin typeface="Times New Roman"/>
                <a:ea typeface="Times New Roman"/>
                <a:cs typeface="Times New Roman"/>
                <a:sym typeface="Times New Roman"/>
              </a:endParaRPr>
            </a:p>
          </p:txBody>
        </p:sp>
        <p:sp>
          <p:nvSpPr>
            <p:cNvPr id="99" name="Google Shape;99;p15"/>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Checking Null Values</a:t>
              </a:r>
              <a:endParaRPr sz="1000" b="1">
                <a:solidFill>
                  <a:schemeClr val="dk1"/>
                </a:solidFill>
                <a:latin typeface="Roboto"/>
                <a:ea typeface="Roboto"/>
                <a:cs typeface="Roboto"/>
                <a:sym typeface="Roboto"/>
              </a:endParaRPr>
            </a:p>
          </p:txBody>
        </p:sp>
      </p:grpSp>
      <p:sp>
        <p:nvSpPr>
          <p:cNvPr id="100" name="Google Shape;10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cxnSp>
        <p:nvCxnSpPr>
          <p:cNvPr id="101" name="Google Shape;101;p15"/>
          <p:cNvCxnSpPr/>
          <p:nvPr/>
        </p:nvCxnSpPr>
        <p:spPr>
          <a:xfrm rot="10800000" flipH="1">
            <a:off x="1376525" y="599550"/>
            <a:ext cx="5587500" cy="36900"/>
          </a:xfrm>
          <a:prstGeom prst="straightConnector1">
            <a:avLst/>
          </a:prstGeom>
          <a:noFill/>
          <a:ln w="19050"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Pacifico"/>
                <a:ea typeface="Pacifico"/>
                <a:cs typeface="Pacifico"/>
                <a:sym typeface="Pacifico"/>
              </a:rPr>
              <a:t>Thank You</a:t>
            </a:r>
            <a:endParaRPr>
              <a:latin typeface="Pacifico"/>
              <a:ea typeface="Pacifico"/>
              <a:cs typeface="Pacifico"/>
              <a:sym typeface="Pacifico"/>
            </a:endParaRPr>
          </a:p>
        </p:txBody>
      </p:sp>
      <p:sp>
        <p:nvSpPr>
          <p:cNvPr id="507" name="Google Shape;50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193275" y="898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Description of the Dataset</a:t>
            </a:r>
            <a:endParaRPr b="1">
              <a:latin typeface="Times New Roman"/>
              <a:ea typeface="Times New Roman"/>
              <a:cs typeface="Times New Roman"/>
              <a:sym typeface="Times New Roman"/>
            </a:endParaRPr>
          </a:p>
        </p:txBody>
      </p:sp>
      <p:sp>
        <p:nvSpPr>
          <p:cNvPr id="107" name="Google Shape;107;p16"/>
          <p:cNvSpPr txBox="1">
            <a:spLocks noGrp="1"/>
          </p:cNvSpPr>
          <p:nvPr>
            <p:ph type="body" idx="1"/>
          </p:nvPr>
        </p:nvSpPr>
        <p:spPr>
          <a:xfrm>
            <a:off x="73075" y="918450"/>
            <a:ext cx="3995400" cy="393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2"/>
              </a:buClr>
              <a:buSzPts val="1100"/>
              <a:buFont typeface="Arial"/>
              <a:buNone/>
            </a:pPr>
            <a:r>
              <a:rPr lang="en">
                <a:solidFill>
                  <a:schemeClr val="dk1"/>
                </a:solidFill>
                <a:latin typeface="Times New Roman"/>
                <a:ea typeface="Times New Roman"/>
                <a:cs typeface="Times New Roman"/>
                <a:sym typeface="Times New Roman"/>
              </a:rPr>
              <a:t>After merging the 5 Core &amp; Metadata on ‘</a:t>
            </a:r>
            <a:r>
              <a:rPr lang="en" b="1">
                <a:solidFill>
                  <a:schemeClr val="dk1"/>
                </a:solidFill>
                <a:latin typeface="Times New Roman"/>
                <a:ea typeface="Times New Roman"/>
                <a:cs typeface="Times New Roman"/>
                <a:sym typeface="Times New Roman"/>
              </a:rPr>
              <a:t>asin</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108" name="Google Shape;108;p16"/>
          <p:cNvPicPr preferRelativeResize="0"/>
          <p:nvPr/>
        </p:nvPicPr>
        <p:blipFill>
          <a:blip r:embed="rId3">
            <a:alphaModFix/>
          </a:blip>
          <a:stretch>
            <a:fillRect/>
          </a:stretch>
        </p:blipFill>
        <p:spPr>
          <a:xfrm>
            <a:off x="124400" y="1365100"/>
            <a:ext cx="3892776" cy="3608175"/>
          </a:xfrm>
          <a:prstGeom prst="rect">
            <a:avLst/>
          </a:prstGeom>
          <a:noFill/>
          <a:ln>
            <a:noFill/>
          </a:ln>
          <a:effectLst>
            <a:outerShdw blurRad="57150" dist="19050" dir="5400000" algn="bl" rotWithShape="0">
              <a:srgbClr val="000000">
                <a:alpha val="50000"/>
              </a:srgbClr>
            </a:outerShdw>
          </a:effectLst>
        </p:spPr>
      </p:pic>
      <p:sp>
        <p:nvSpPr>
          <p:cNvPr id="109" name="Google Shape;10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pic>
        <p:nvPicPr>
          <p:cNvPr id="110" name="Google Shape;110;p16"/>
          <p:cNvPicPr preferRelativeResize="0"/>
          <p:nvPr/>
        </p:nvPicPr>
        <p:blipFill>
          <a:blip r:embed="rId4">
            <a:alphaModFix/>
          </a:blip>
          <a:stretch>
            <a:fillRect/>
          </a:stretch>
        </p:blipFill>
        <p:spPr>
          <a:xfrm>
            <a:off x="4436172" y="1417117"/>
            <a:ext cx="4277700" cy="3252850"/>
          </a:xfrm>
          <a:prstGeom prst="rect">
            <a:avLst/>
          </a:prstGeom>
          <a:noFill/>
          <a:ln>
            <a:noFill/>
          </a:ln>
          <a:effectLst>
            <a:outerShdw blurRad="57150" dist="19050" dir="5400000" algn="bl" rotWithShape="0">
              <a:srgbClr val="000000">
                <a:alpha val="50000"/>
              </a:srgbClr>
            </a:outerShdw>
          </a:effectLst>
        </p:spPr>
      </p:pic>
      <p:sp>
        <p:nvSpPr>
          <p:cNvPr id="111" name="Google Shape;111;p16"/>
          <p:cNvSpPr txBox="1"/>
          <p:nvPr/>
        </p:nvSpPr>
        <p:spPr>
          <a:xfrm>
            <a:off x="4436175" y="915138"/>
            <a:ext cx="470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After Preprocessing  size of  dataset (137769, 17)</a:t>
            </a:r>
            <a:endParaRPr>
              <a:latin typeface="Times New Roman"/>
              <a:ea typeface="Times New Roman"/>
              <a:cs typeface="Times New Roman"/>
              <a:sym typeface="Times New Roman"/>
            </a:endParaRPr>
          </a:p>
        </p:txBody>
      </p:sp>
      <p:cxnSp>
        <p:nvCxnSpPr>
          <p:cNvPr id="112" name="Google Shape;112;p16"/>
          <p:cNvCxnSpPr/>
          <p:nvPr/>
        </p:nvCxnSpPr>
        <p:spPr>
          <a:xfrm rot="10800000" flipH="1">
            <a:off x="2679050" y="584650"/>
            <a:ext cx="3611700" cy="22200"/>
          </a:xfrm>
          <a:prstGeom prst="straightConnector1">
            <a:avLst/>
          </a:prstGeom>
          <a:noFill/>
          <a:ln w="9525"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434175" y="674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Exploratory Data Analysis</a:t>
            </a:r>
            <a:endParaRPr b="1">
              <a:latin typeface="Times New Roman"/>
              <a:ea typeface="Times New Roman"/>
              <a:cs typeface="Times New Roman"/>
              <a:sym typeface="Times New Roman"/>
            </a:endParaRPr>
          </a:p>
        </p:txBody>
      </p:sp>
      <p:sp>
        <p:nvSpPr>
          <p:cNvPr id="118" name="Google Shape;11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pic>
        <p:nvPicPr>
          <p:cNvPr id="119" name="Google Shape;119;p17"/>
          <p:cNvPicPr preferRelativeResize="0"/>
          <p:nvPr/>
        </p:nvPicPr>
        <p:blipFill>
          <a:blip r:embed="rId3">
            <a:alphaModFix/>
          </a:blip>
          <a:stretch>
            <a:fillRect/>
          </a:stretch>
        </p:blipFill>
        <p:spPr>
          <a:xfrm>
            <a:off x="0" y="722800"/>
            <a:ext cx="8677296" cy="4420701"/>
          </a:xfrm>
          <a:prstGeom prst="rect">
            <a:avLst/>
          </a:prstGeom>
          <a:noFill/>
          <a:ln>
            <a:noFill/>
          </a:ln>
        </p:spPr>
      </p:pic>
      <p:cxnSp>
        <p:nvCxnSpPr>
          <p:cNvPr id="120" name="Google Shape;120;p17"/>
          <p:cNvCxnSpPr/>
          <p:nvPr/>
        </p:nvCxnSpPr>
        <p:spPr>
          <a:xfrm rot="10800000" flipH="1">
            <a:off x="2760475" y="592050"/>
            <a:ext cx="3915000" cy="222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11700" y="6757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126" name="Google Shape;12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pic>
        <p:nvPicPr>
          <p:cNvPr id="127" name="Google Shape;127;p18"/>
          <p:cNvPicPr preferRelativeResize="0"/>
          <p:nvPr/>
        </p:nvPicPr>
        <p:blipFill>
          <a:blip r:embed="rId3">
            <a:alphaModFix/>
          </a:blip>
          <a:stretch>
            <a:fillRect/>
          </a:stretch>
        </p:blipFill>
        <p:spPr>
          <a:xfrm>
            <a:off x="154650" y="547600"/>
            <a:ext cx="8677654" cy="4416551"/>
          </a:xfrm>
          <a:prstGeom prst="rect">
            <a:avLst/>
          </a:prstGeom>
          <a:noFill/>
          <a:ln>
            <a:noFill/>
          </a:ln>
        </p:spPr>
      </p:pic>
      <p:sp>
        <p:nvSpPr>
          <p:cNvPr id="128" name="Google Shape;128;p18"/>
          <p:cNvSpPr txBox="1"/>
          <p:nvPr/>
        </p:nvSpPr>
        <p:spPr>
          <a:xfrm>
            <a:off x="1632900" y="-35275"/>
            <a:ext cx="5878200" cy="569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500" b="1">
                <a:solidFill>
                  <a:schemeClr val="dk1"/>
                </a:solidFill>
                <a:latin typeface="Times New Roman"/>
                <a:ea typeface="Times New Roman"/>
                <a:cs typeface="Times New Roman"/>
                <a:sym typeface="Times New Roman"/>
              </a:rPr>
              <a:t>Exploratory Data Analysis (Contd.)</a:t>
            </a:r>
            <a:endParaRPr sz="1100"/>
          </a:p>
        </p:txBody>
      </p:sp>
      <p:cxnSp>
        <p:nvCxnSpPr>
          <p:cNvPr id="129" name="Google Shape;129;p18"/>
          <p:cNvCxnSpPr/>
          <p:nvPr/>
        </p:nvCxnSpPr>
        <p:spPr>
          <a:xfrm>
            <a:off x="2153600" y="473650"/>
            <a:ext cx="480300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Clr>
                <a:schemeClr val="dk2"/>
              </a:buClr>
              <a:buSzPct val="39130"/>
              <a:buFont typeface="Arial"/>
              <a:buNone/>
            </a:pPr>
            <a:r>
              <a:rPr lang="en" sz="2811" b="1">
                <a:latin typeface="Times New Roman"/>
                <a:ea typeface="Times New Roman"/>
                <a:cs typeface="Times New Roman"/>
                <a:sym typeface="Times New Roman"/>
              </a:rPr>
              <a:t>Text Preprocessing &amp; Sentiment Analysis</a:t>
            </a:r>
            <a:endParaRPr sz="2811"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grpSp>
        <p:nvGrpSpPr>
          <p:cNvPr id="135" name="Google Shape;135;p19"/>
          <p:cNvGrpSpPr/>
          <p:nvPr/>
        </p:nvGrpSpPr>
        <p:grpSpPr>
          <a:xfrm>
            <a:off x="6178909" y="1447874"/>
            <a:ext cx="2842241" cy="3006220"/>
            <a:chOff x="5632317" y="1189775"/>
            <a:chExt cx="3305700" cy="3483050"/>
          </a:xfrm>
        </p:grpSpPr>
        <p:sp>
          <p:nvSpPr>
            <p:cNvPr id="136" name="Google Shape;136;p19"/>
            <p:cNvSpPr/>
            <p:nvPr/>
          </p:nvSpPr>
          <p:spPr>
            <a:xfrm>
              <a:off x="5632317" y="1189775"/>
              <a:ext cx="3305700" cy="6690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Sentiment </a:t>
              </a:r>
              <a:endParaRPr>
                <a:solidFill>
                  <a:srgbClr val="FFFFFF"/>
                </a:solidFill>
                <a:latin typeface="Roboto"/>
                <a:ea typeface="Roboto"/>
                <a:cs typeface="Roboto"/>
                <a:sym typeface="Roboto"/>
              </a:endParaRPr>
            </a:p>
          </p:txBody>
        </p:sp>
        <p:sp>
          <p:nvSpPr>
            <p:cNvPr id="137" name="Google Shape;137;p1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We are using </a:t>
              </a:r>
              <a:r>
                <a:rPr lang="en" sz="1200" b="1">
                  <a:solidFill>
                    <a:schemeClr val="dk1"/>
                  </a:solidFill>
                  <a:latin typeface="Times New Roman"/>
                  <a:ea typeface="Times New Roman"/>
                  <a:cs typeface="Times New Roman"/>
                  <a:sym typeface="Times New Roman"/>
                </a:rPr>
                <a:t>TextBlob</a:t>
              </a:r>
              <a:r>
                <a:rPr lang="en" sz="1200">
                  <a:solidFill>
                    <a:schemeClr val="dk1"/>
                  </a:solidFill>
                  <a:latin typeface="Times New Roman"/>
                  <a:ea typeface="Times New Roman"/>
                  <a:cs typeface="Times New Roman"/>
                  <a:sym typeface="Times New Roman"/>
                </a:rPr>
                <a:t> to calculate polarity of each reviews. And based on polarity we are calculating the sentiments of the reviews. And saved the data in csv format for further use.</a:t>
              </a:r>
              <a:endParaRPr sz="1200">
                <a:solidFill>
                  <a:schemeClr val="dk1"/>
                </a:solidFill>
                <a:latin typeface="Times New Roman"/>
                <a:ea typeface="Times New Roman"/>
                <a:cs typeface="Times New Roman"/>
                <a:sym typeface="Times New Roman"/>
              </a:endParaRPr>
            </a:p>
          </p:txBody>
        </p:sp>
      </p:grpSp>
      <p:grpSp>
        <p:nvGrpSpPr>
          <p:cNvPr id="138" name="Google Shape;138;p19"/>
          <p:cNvGrpSpPr/>
          <p:nvPr/>
        </p:nvGrpSpPr>
        <p:grpSpPr>
          <a:xfrm>
            <a:off x="127050" y="1447864"/>
            <a:ext cx="3589463" cy="3050628"/>
            <a:chOff x="0" y="1189989"/>
            <a:chExt cx="3546900" cy="3482849"/>
          </a:xfrm>
        </p:grpSpPr>
        <p:sp>
          <p:nvSpPr>
            <p:cNvPr id="139" name="Google Shape;139;p19"/>
            <p:cNvSpPr/>
            <p:nvPr/>
          </p:nvSpPr>
          <p:spPr>
            <a:xfrm>
              <a:off x="0" y="1189989"/>
              <a:ext cx="35469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Text Cleaning</a:t>
              </a:r>
              <a:endParaRPr>
                <a:solidFill>
                  <a:srgbClr val="FFFFFF"/>
                </a:solidFill>
                <a:latin typeface="Roboto"/>
                <a:ea typeface="Roboto"/>
                <a:cs typeface="Roboto"/>
                <a:sym typeface="Roboto"/>
              </a:endParaRPr>
            </a:p>
          </p:txBody>
        </p:sp>
        <p:sp>
          <p:nvSpPr>
            <p:cNvPr id="140" name="Google Shape;140;p19"/>
            <p:cNvSpPr txBox="1"/>
            <p:nvPr/>
          </p:nvSpPr>
          <p:spPr>
            <a:xfrm>
              <a:off x="655361" y="2057139"/>
              <a:ext cx="25623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We are removing non-word characters, white spaces, digits, punctuations, stop words from the review_text column.</a:t>
              </a:r>
              <a:endParaRPr sz="1200">
                <a:solidFill>
                  <a:schemeClr val="dk1"/>
                </a:solidFill>
                <a:latin typeface="Roboto"/>
                <a:ea typeface="Roboto"/>
                <a:cs typeface="Roboto"/>
                <a:sym typeface="Roboto"/>
              </a:endParaRPr>
            </a:p>
          </p:txBody>
        </p:sp>
      </p:grpSp>
      <p:grpSp>
        <p:nvGrpSpPr>
          <p:cNvPr id="141" name="Google Shape;141;p19"/>
          <p:cNvGrpSpPr/>
          <p:nvPr/>
        </p:nvGrpSpPr>
        <p:grpSpPr>
          <a:xfrm>
            <a:off x="3427767" y="1447886"/>
            <a:ext cx="3174794" cy="3006213"/>
            <a:chOff x="2944204" y="1189775"/>
            <a:chExt cx="3305700" cy="3483041"/>
          </a:xfrm>
        </p:grpSpPr>
        <p:sp>
          <p:nvSpPr>
            <p:cNvPr id="142" name="Google Shape;142;p19"/>
            <p:cNvSpPr/>
            <p:nvPr/>
          </p:nvSpPr>
          <p:spPr>
            <a:xfrm>
              <a:off x="2944204" y="1189775"/>
              <a:ext cx="33057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Text Processing</a:t>
              </a:r>
              <a:endParaRPr>
                <a:solidFill>
                  <a:srgbClr val="FFFFFF"/>
                </a:solidFill>
                <a:latin typeface="Roboto"/>
                <a:ea typeface="Roboto"/>
                <a:cs typeface="Roboto"/>
                <a:sym typeface="Roboto"/>
              </a:endParaRPr>
            </a:p>
          </p:txBody>
        </p:sp>
        <p:sp>
          <p:nvSpPr>
            <p:cNvPr id="143" name="Google Shape;143;p19"/>
            <p:cNvSpPr txBox="1"/>
            <p:nvPr/>
          </p:nvSpPr>
          <p:spPr>
            <a:xfrm>
              <a:off x="3329494" y="2057116"/>
              <a:ext cx="24198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Then we are going for the lemmatization to reduce the variability in the words. And we are converting the lists into strings and storing the preprocessed data into clean_text column.</a:t>
              </a:r>
              <a:endParaRPr sz="1200">
                <a:solidFill>
                  <a:schemeClr val="dk1"/>
                </a:solidFill>
                <a:latin typeface="Times New Roman"/>
                <a:ea typeface="Times New Roman"/>
                <a:cs typeface="Times New Roman"/>
                <a:sym typeface="Times New Roman"/>
              </a:endParaRPr>
            </a:p>
          </p:txBody>
        </p:sp>
      </p:grpSp>
      <p:sp>
        <p:nvSpPr>
          <p:cNvPr id="144" name="Google Shape;14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
        <p:nvSpPr>
          <p:cNvPr id="145" name="Google Shape;145;p19"/>
          <p:cNvSpPr txBox="1">
            <a:spLocks noGrp="1"/>
          </p:cNvSpPr>
          <p:nvPr>
            <p:ph type="body" idx="1"/>
          </p:nvPr>
        </p:nvSpPr>
        <p:spPr>
          <a:xfrm>
            <a:off x="0" y="3935375"/>
            <a:ext cx="8972700" cy="1255200"/>
          </a:xfrm>
          <a:prstGeom prst="rect">
            <a:avLst/>
          </a:prstGeom>
        </p:spPr>
        <p:txBody>
          <a:bodyPr spcFirstLastPara="1" wrap="square" lIns="91425" tIns="91425" rIns="91425" bIns="91425" anchor="t" anchorCtr="0">
            <a:normAutofit fontScale="25000" lnSpcReduction="20000"/>
          </a:bodyPr>
          <a:lstStyle/>
          <a:p>
            <a:pPr marL="457200" lvl="0" indent="-304800" algn="just" rtl="0">
              <a:lnSpc>
                <a:spcPct val="150000"/>
              </a:lnSpc>
              <a:spcBef>
                <a:spcPts val="1200"/>
              </a:spcBef>
              <a:spcAft>
                <a:spcPts val="0"/>
              </a:spcAft>
              <a:buClr>
                <a:srgbClr val="202124"/>
              </a:buClr>
              <a:buSzPct val="100000"/>
              <a:buFont typeface="Times New Roman"/>
              <a:buChar char="●"/>
            </a:pPr>
            <a:r>
              <a:rPr lang="en" sz="4800">
                <a:solidFill>
                  <a:srgbClr val="202124"/>
                </a:solidFill>
                <a:highlight>
                  <a:srgbClr val="FFFFFF"/>
                </a:highlight>
                <a:latin typeface="Times New Roman"/>
                <a:ea typeface="Times New Roman"/>
                <a:cs typeface="Times New Roman"/>
                <a:sym typeface="Times New Roman"/>
              </a:rPr>
              <a:t>Text Blob is a Python library for processing textual data. It provides a simple API for diving into common natural language processing (NLP) tasks such as part-of-speech tagging, noun phrase extraction, sentiment analysis, classification, translation, and more.</a:t>
            </a:r>
            <a:endParaRPr sz="4800">
              <a:solidFill>
                <a:srgbClr val="202124"/>
              </a:solidFill>
              <a:highlight>
                <a:srgbClr val="FFFFFF"/>
              </a:highlight>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rgbClr val="202124"/>
              </a:buClr>
              <a:buSzPct val="100000"/>
              <a:buFont typeface="Times New Roman"/>
              <a:buChar char="●"/>
            </a:pPr>
            <a:r>
              <a:rPr lang="en" sz="4800">
                <a:solidFill>
                  <a:srgbClr val="202124"/>
                </a:solidFill>
                <a:highlight>
                  <a:srgbClr val="FFFFFF"/>
                </a:highlight>
                <a:latin typeface="Times New Roman"/>
                <a:ea typeface="Times New Roman"/>
                <a:cs typeface="Times New Roman"/>
                <a:sym typeface="Times New Roman"/>
              </a:rPr>
              <a:t>Polarity score lesser than or equal to zero is termed ‘Negative’, Score greater than or equal to 0.5 is termed ‘Positive’, and score ranging between 0 to 0.5 is termed ‘Neutral’.</a:t>
            </a:r>
            <a:endParaRPr sz="4800">
              <a:solidFill>
                <a:srgbClr val="202124"/>
              </a:solidFill>
              <a:highlight>
                <a:srgbClr val="FFFFFF"/>
              </a:highlight>
              <a:latin typeface="Times New Roman"/>
              <a:ea typeface="Times New Roman"/>
              <a:cs typeface="Times New Roman"/>
              <a:sym typeface="Times New Roman"/>
            </a:endParaRPr>
          </a:p>
          <a:p>
            <a:pPr marL="457200" lvl="0" indent="0" algn="just" rtl="0">
              <a:spcBef>
                <a:spcPts val="1200"/>
              </a:spcBef>
              <a:spcAft>
                <a:spcPts val="0"/>
              </a:spcAft>
              <a:buNone/>
            </a:pPr>
            <a:endParaRPr sz="4800">
              <a:solidFill>
                <a:srgbClr val="202124"/>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4800">
              <a:latin typeface="Times New Roman"/>
              <a:ea typeface="Times New Roman"/>
              <a:cs typeface="Times New Roman"/>
              <a:sym typeface="Times New Roman"/>
            </a:endParaRPr>
          </a:p>
          <a:p>
            <a:pPr marL="0" lvl="0" indent="0" algn="l" rtl="0">
              <a:spcBef>
                <a:spcPts val="1200"/>
              </a:spcBef>
              <a:spcAft>
                <a:spcPts val="0"/>
              </a:spcAft>
              <a:buNone/>
            </a:pPr>
            <a:endParaRPr>
              <a:latin typeface="Times New Roman"/>
              <a:ea typeface="Times New Roman"/>
              <a:cs typeface="Times New Roman"/>
              <a:sym typeface="Times New Roman"/>
            </a:endParaRPr>
          </a:p>
          <a:p>
            <a:pPr marL="0" lvl="0" indent="0" algn="l" rtl="0">
              <a:spcBef>
                <a:spcPts val="1200"/>
              </a:spcBef>
              <a:spcAft>
                <a:spcPts val="0"/>
              </a:spcAft>
              <a:buNone/>
            </a:pPr>
            <a:endParaRPr>
              <a:latin typeface="Times New Roman"/>
              <a:ea typeface="Times New Roman"/>
              <a:cs typeface="Times New Roman"/>
              <a:sym typeface="Times New Roman"/>
            </a:endParaRPr>
          </a:p>
          <a:p>
            <a:pPr marL="0" lvl="0" indent="0" algn="l" rtl="0">
              <a:spcBef>
                <a:spcPts val="1200"/>
              </a:spcBef>
              <a:spcAft>
                <a:spcPts val="0"/>
              </a:spcAft>
              <a:buNone/>
            </a:pPr>
            <a:endParaRPr>
              <a:latin typeface="Times New Roman"/>
              <a:ea typeface="Times New Roman"/>
              <a:cs typeface="Times New Roman"/>
              <a:sym typeface="Times New Roman"/>
            </a:endParaRPr>
          </a:p>
          <a:p>
            <a:pPr marL="0" lvl="0" indent="0" algn="l" rtl="0">
              <a:spcBef>
                <a:spcPts val="1200"/>
              </a:spcBef>
              <a:spcAft>
                <a:spcPts val="0"/>
              </a:spcAft>
              <a:buNone/>
            </a:pPr>
            <a:endParaRPr>
              <a:latin typeface="Times New Roman"/>
              <a:ea typeface="Times New Roman"/>
              <a:cs typeface="Times New Roman"/>
              <a:sym typeface="Times New Roman"/>
            </a:endParaRPr>
          </a:p>
          <a:p>
            <a:pPr marL="0" lvl="0" indent="0" algn="l" rtl="0">
              <a:spcBef>
                <a:spcPts val="1200"/>
              </a:spcBef>
              <a:spcAft>
                <a:spcPts val="0"/>
              </a:spcAft>
              <a:buNone/>
            </a:pPr>
            <a:endParaRPr>
              <a:latin typeface="Times New Roman"/>
              <a:ea typeface="Times New Roman"/>
              <a:cs typeface="Times New Roman"/>
              <a:sym typeface="Times New Roman"/>
            </a:endParaRPr>
          </a:p>
          <a:p>
            <a:pPr marL="0" lvl="0" indent="0" algn="l" rtl="0">
              <a:spcBef>
                <a:spcPts val="1200"/>
              </a:spcBef>
              <a:spcAft>
                <a:spcPts val="1200"/>
              </a:spcAft>
              <a:buNone/>
            </a:pP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EDA on Sentiment Analysis</a:t>
            </a:r>
            <a:endParaRPr b="1">
              <a:latin typeface="Times New Roman"/>
              <a:ea typeface="Times New Roman"/>
              <a:cs typeface="Times New Roman"/>
              <a:sym typeface="Times New Roman"/>
            </a:endParaRPr>
          </a:p>
        </p:txBody>
      </p:sp>
      <p:sp>
        <p:nvSpPr>
          <p:cNvPr id="151" name="Google Shape;15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pic>
        <p:nvPicPr>
          <p:cNvPr id="152" name="Google Shape;152;p20"/>
          <p:cNvPicPr preferRelativeResize="0"/>
          <p:nvPr/>
        </p:nvPicPr>
        <p:blipFill>
          <a:blip r:embed="rId3">
            <a:alphaModFix/>
          </a:blip>
          <a:stretch>
            <a:fillRect/>
          </a:stretch>
        </p:blipFill>
        <p:spPr>
          <a:xfrm>
            <a:off x="347825" y="572700"/>
            <a:ext cx="7903976" cy="45707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267300" y="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Times New Roman"/>
                <a:ea typeface="Times New Roman"/>
                <a:cs typeface="Times New Roman"/>
                <a:sym typeface="Times New Roman"/>
              </a:rPr>
              <a:t>                     EDA on Sentiment Analysis (Contd.)</a:t>
            </a:r>
            <a:endParaRPr b="1">
              <a:latin typeface="Times New Roman"/>
              <a:ea typeface="Times New Roman"/>
              <a:cs typeface="Times New Roman"/>
              <a:sym typeface="Times New Roman"/>
            </a:endParaRPr>
          </a:p>
        </p:txBody>
      </p:sp>
      <p:sp>
        <p:nvSpPr>
          <p:cNvPr id="158" name="Google Shape;15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pic>
        <p:nvPicPr>
          <p:cNvPr id="159" name="Google Shape;159;p21"/>
          <p:cNvPicPr preferRelativeResize="0"/>
          <p:nvPr/>
        </p:nvPicPr>
        <p:blipFill rotWithShape="1">
          <a:blip r:embed="rId3">
            <a:alphaModFix/>
          </a:blip>
          <a:srcRect l="-806" t="-806"/>
          <a:stretch/>
        </p:blipFill>
        <p:spPr>
          <a:xfrm>
            <a:off x="361650" y="572700"/>
            <a:ext cx="8426251" cy="45708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1907</Words>
  <Application>Microsoft Office PowerPoint</Application>
  <PresentationFormat>On-screen Show (16:9)</PresentationFormat>
  <Paragraphs>305</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Times New Roman</vt:lpstr>
      <vt:lpstr>Roboto</vt:lpstr>
      <vt:lpstr>Roboto Medium</vt:lpstr>
      <vt:lpstr>Roboto Thin</vt:lpstr>
      <vt:lpstr>Pacifico</vt:lpstr>
      <vt:lpstr>Simple Light</vt:lpstr>
      <vt:lpstr>                 Capstone Project Report          Amazon Product Review Analysis Prime Pantry Data</vt:lpstr>
      <vt:lpstr>    Problem Statement                     Data Source</vt:lpstr>
      <vt:lpstr>             Description of the treatment on the data</vt:lpstr>
      <vt:lpstr>                              Description of the Dataset</vt:lpstr>
      <vt:lpstr>Exploratory Data Analysis</vt:lpstr>
      <vt:lpstr>                        </vt:lpstr>
      <vt:lpstr>Text Preprocessing &amp; Sentiment Analysis </vt:lpstr>
      <vt:lpstr>                          EDA on Sentiment Analysis</vt:lpstr>
      <vt:lpstr>                     EDA on Sentiment Analysis (Contd.)</vt:lpstr>
      <vt:lpstr>                             Classification Analysis</vt:lpstr>
      <vt:lpstr>                                    Classification Models </vt:lpstr>
      <vt:lpstr>                                           Model Summary</vt:lpstr>
      <vt:lpstr>    Tf-Idf Vectorization method with Cross Validation</vt:lpstr>
      <vt:lpstr>                              Hyperparameter Tuning</vt:lpstr>
      <vt:lpstr>                 Prediction on Random Data</vt:lpstr>
      <vt:lpstr>                                    Clustering Analysis</vt:lpstr>
      <vt:lpstr>                                  Clustering Algorithms</vt:lpstr>
      <vt:lpstr>K Means Clustering</vt:lpstr>
      <vt:lpstr>                        Clustering Evaluation</vt:lpstr>
      <vt:lpstr>Result of Clustering</vt:lpstr>
      <vt:lpstr>                                   Time Series Analysis</vt:lpstr>
      <vt:lpstr>                                   Time Series Analysis(Contd.)</vt:lpstr>
      <vt:lpstr>Decomposition Plots</vt:lpstr>
      <vt:lpstr>Time Series Analysis(Contd.)</vt:lpstr>
      <vt:lpstr>Slide 25</vt:lpstr>
      <vt:lpstr>Sentiments Forecasting</vt:lpstr>
      <vt:lpstr>                                        Conclusion</vt:lpstr>
      <vt:lpstr>                            Conclusion(Contd.)                      </vt:lpstr>
      <vt:lpstr>                                     Business Insights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Report          Amazon Product Review Analysis Prime Pantry Data</dc:title>
  <cp:lastModifiedBy>user</cp:lastModifiedBy>
  <cp:revision>1</cp:revision>
  <dcterms:modified xsi:type="dcterms:W3CDTF">2023-02-02T06:04:19Z</dcterms:modified>
</cp:coreProperties>
</file>